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6"/>
  </p:notesMasterIdLst>
  <p:handoutMasterIdLst>
    <p:handoutMasterId r:id="rId107"/>
  </p:handoutMasterIdLst>
  <p:sldIdLst>
    <p:sldId id="256" r:id="rId2"/>
    <p:sldId id="257" r:id="rId3"/>
    <p:sldId id="258" r:id="rId4"/>
    <p:sldId id="359" r:id="rId5"/>
    <p:sldId id="360" r:id="rId6"/>
    <p:sldId id="361" r:id="rId7"/>
    <p:sldId id="362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7" r:id="rId27"/>
    <p:sldId id="279" r:id="rId28"/>
    <p:sldId id="280" r:id="rId29"/>
    <p:sldId id="281" r:id="rId30"/>
    <p:sldId id="282" r:id="rId31"/>
    <p:sldId id="283" r:id="rId32"/>
    <p:sldId id="284" r:id="rId33"/>
    <p:sldId id="289" r:id="rId34"/>
    <p:sldId id="285" r:id="rId35"/>
    <p:sldId id="286" r:id="rId36"/>
    <p:sldId id="287" r:id="rId37"/>
    <p:sldId id="288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42" r:id="rId74"/>
    <p:sldId id="358" r:id="rId75"/>
    <p:sldId id="357" r:id="rId76"/>
    <p:sldId id="325" r:id="rId77"/>
    <p:sldId id="326" r:id="rId78"/>
    <p:sldId id="327" r:id="rId79"/>
    <p:sldId id="328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2F6"/>
    <a:srgbClr val="FF9900"/>
    <a:srgbClr val="FC1402"/>
    <a:srgbClr val="625CAA"/>
    <a:srgbClr val="F4C0F8"/>
    <a:srgbClr val="BBE0E3"/>
    <a:srgbClr val="A68E8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7C133-453B-4A0D-A491-9D8BEBD9C2A7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96BF7-6B20-4323-ADB2-4516E3E4EC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07139-9D1C-4132-9A9E-310421671FF8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7DBC3-032F-4D1E-9AA6-51E4C14048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7DBC3-032F-4D1E-9AA6-51E4C140488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7DBC3-032F-4D1E-9AA6-51E4C1404880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7DBC3-032F-4D1E-9AA6-51E4C1404880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568C3-87D1-4307-B2EC-93381D8E65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F67EF-F812-4A9F-B84C-AEF259F3D7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BB1EB-6413-42A0-8A04-7D170A1C0F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DAF3820-7230-4B54-8E8C-3EA3C2F429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14FC58-F334-4FE1-8B0A-38168B4818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C49BD-CB2D-4616-9B7E-B704875854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3A05B-42AE-4077-970A-3CE2927C05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A69B3-2D72-4080-ACC9-49A26939CD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2BF9F-FAF8-46ED-9CD5-73C1A3C54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5044A-387D-4EC7-9098-75A73B23EB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5504C-8695-4EB0-B0F4-6036F7A88A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D4B57-61A6-4F25-9B7E-50F69909E5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E27D5-63DA-44EB-ABCF-12549A5270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B2B742-1C2A-472C-A984-5AAE786992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hyperlink" Target="http://images.google.ca/imgres?imgurl=http://www.contrib.andrew.cmu.edu/~crhu/nemo.jpg&amp;imgrefurl=http://www.contrib.andrew.cmu.edu/~crhu/nemo.html&amp;usg=__AA-PS1sXpYN1Th0wWSjWR08K3WM=&amp;h=304&amp;w=400&amp;sz=117&amp;hl=en&amp;start=3&amp;um=1&amp;itbs=1&amp;tbnid=xm6rkb8rUZeCQM:&amp;tbnh=94&amp;tbnw=124&amp;prev=/images?q=nemo&amp;um=1&amp;hl=en&amp;tbs=isch:1" TargetMode="Externa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highered.mcgraw-hill.com/sites/0072495855/student_view0/chapter2/animation__how_the_cell_cycle_works.htm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learn.genetics.utah.edu/content/begin/tour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insidecancer.org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hyperlink" Target="http://learn.genetics.utah.edu/content/tech/cloning/clickandclone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sumanasinc.com/webcontent/animations/content/stemcells_scnt.html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w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umanasinc.com/webcontent/animations/content/scientificmethod.html" TargetMode="Externa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Science 9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Reproduction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u="sng"/>
              <a:t>Scientific Theories</a:t>
            </a:r>
            <a:r>
              <a:rPr lang="en-US" sz="2800"/>
              <a:t> are accepted ideas about certain things</a:t>
            </a:r>
          </a:p>
          <a:p>
            <a:pPr>
              <a:lnSpc>
                <a:spcPct val="80000"/>
              </a:lnSpc>
            </a:pPr>
            <a:r>
              <a:rPr lang="en-US" sz="2800"/>
              <a:t>Scientific theories are used as long as they </a:t>
            </a:r>
            <a:r>
              <a:rPr lang="en-US" sz="2800" u="sng"/>
              <a:t>explain</a:t>
            </a:r>
            <a:r>
              <a:rPr lang="en-US" sz="2800"/>
              <a:t> what we see.</a:t>
            </a:r>
          </a:p>
          <a:p>
            <a:pPr>
              <a:lnSpc>
                <a:spcPct val="80000"/>
              </a:lnSpc>
            </a:pPr>
            <a:r>
              <a:rPr lang="en-US" sz="2800"/>
              <a:t>When evidence is found that does not agree with the theory, the theory is </a:t>
            </a:r>
            <a:r>
              <a:rPr lang="en-US" sz="2800" u="sng"/>
              <a:t>modified</a:t>
            </a:r>
            <a:r>
              <a:rPr lang="en-US" sz="2800"/>
              <a:t> for the new evidence</a:t>
            </a:r>
          </a:p>
          <a:p>
            <a:pPr>
              <a:lnSpc>
                <a:spcPct val="80000"/>
              </a:lnSpc>
            </a:pPr>
            <a:r>
              <a:rPr lang="en-US" sz="2800"/>
              <a:t>If there is too much evidence that </a:t>
            </a:r>
            <a:r>
              <a:rPr lang="en-US" sz="2800" u="sng"/>
              <a:t>disagrees</a:t>
            </a:r>
            <a:r>
              <a:rPr lang="en-US" sz="2800"/>
              <a:t> with the theory, the theory may be </a:t>
            </a:r>
            <a:r>
              <a:rPr lang="en-US" sz="2800" u="sng"/>
              <a:t>thrown out</a:t>
            </a:r>
          </a:p>
          <a:p>
            <a:pPr>
              <a:lnSpc>
                <a:spcPct val="80000"/>
              </a:lnSpc>
            </a:pPr>
            <a:r>
              <a:rPr lang="en-US" sz="2800"/>
              <a:t>Scientist are </a:t>
            </a:r>
            <a:r>
              <a:rPr lang="en-US" sz="2800" u="sng"/>
              <a:t>constantly</a:t>
            </a:r>
            <a:r>
              <a:rPr lang="en-US" sz="2800"/>
              <a:t> looking at new experiments to </a:t>
            </a:r>
            <a:r>
              <a:rPr lang="en-US" sz="2800" u="sng"/>
              <a:t>challenge</a:t>
            </a:r>
            <a:r>
              <a:rPr lang="en-US" sz="2800"/>
              <a:t> theories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 Vitro Fertilization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Eggs</a:t>
            </a:r>
            <a:r>
              <a:rPr lang="en-US"/>
              <a:t> are removed from the female’s </a:t>
            </a:r>
            <a:r>
              <a:rPr lang="en-US" u="sng"/>
              <a:t>ovary</a:t>
            </a:r>
            <a:r>
              <a:rPr lang="en-US"/>
              <a:t> and are </a:t>
            </a:r>
            <a:r>
              <a:rPr lang="en-US" u="sng"/>
              <a:t>fertilized</a:t>
            </a:r>
            <a:r>
              <a:rPr lang="en-US"/>
              <a:t> by the male’s </a:t>
            </a:r>
            <a:r>
              <a:rPr lang="en-US" u="sng"/>
              <a:t>sperm</a:t>
            </a:r>
            <a:r>
              <a:rPr lang="en-US"/>
              <a:t> in a </a:t>
            </a:r>
            <a:r>
              <a:rPr lang="en-US" u="sng"/>
              <a:t>petri dish</a:t>
            </a:r>
            <a:r>
              <a:rPr lang="en-US"/>
              <a:t>.</a:t>
            </a:r>
          </a:p>
          <a:p>
            <a:r>
              <a:rPr lang="en-US"/>
              <a:t>Several </a:t>
            </a:r>
            <a:r>
              <a:rPr lang="en-US" u="sng"/>
              <a:t>embryos</a:t>
            </a:r>
            <a:r>
              <a:rPr lang="en-US"/>
              <a:t> are </a:t>
            </a:r>
            <a:r>
              <a:rPr lang="en-US" u="sng"/>
              <a:t>implanted</a:t>
            </a:r>
            <a:r>
              <a:rPr lang="en-US"/>
              <a:t> in the females </a:t>
            </a:r>
            <a:r>
              <a:rPr lang="en-US" u="sng"/>
              <a:t>uterus</a:t>
            </a:r>
            <a:r>
              <a:rPr lang="en-US"/>
              <a:t> in hopes that at least one implants.</a:t>
            </a:r>
          </a:p>
          <a:p>
            <a:r>
              <a:rPr lang="en-US"/>
              <a:t>Multiple births are very common through In Vitro fertilization.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AutoShape 4"/>
          <p:cNvSpPr>
            <a:spLocks noChangeArrowheads="1"/>
          </p:cNvSpPr>
          <p:nvPr/>
        </p:nvSpPr>
        <p:spPr bwMode="auto">
          <a:xfrm>
            <a:off x="3352800" y="4648200"/>
            <a:ext cx="2438400" cy="533400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pic>
        <p:nvPicPr>
          <p:cNvPr id="116741" name="Picture 5" descr="female_reproductive_syst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221138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2" name="Picture 6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372765">
            <a:off x="6172200" y="19812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3" name="Oval 7"/>
          <p:cNvSpPr>
            <a:spLocks noChangeArrowheads="1"/>
          </p:cNvSpPr>
          <p:nvPr/>
        </p:nvSpPr>
        <p:spPr bwMode="auto">
          <a:xfrm>
            <a:off x="5867400" y="9906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116744" name="Group 8"/>
          <p:cNvGrpSpPr>
            <a:grpSpLocks/>
          </p:cNvGrpSpPr>
          <p:nvPr/>
        </p:nvGrpSpPr>
        <p:grpSpPr bwMode="auto">
          <a:xfrm>
            <a:off x="6248400" y="1066800"/>
            <a:ext cx="381000" cy="241300"/>
            <a:chOff x="1296" y="3456"/>
            <a:chExt cx="240" cy="152"/>
          </a:xfrm>
        </p:grpSpPr>
        <p:sp>
          <p:nvSpPr>
            <p:cNvPr id="116745" name="Oval 9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6746" name="Freeform 10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6747" name="Group 11"/>
          <p:cNvGrpSpPr>
            <a:grpSpLocks/>
          </p:cNvGrpSpPr>
          <p:nvPr/>
        </p:nvGrpSpPr>
        <p:grpSpPr bwMode="auto">
          <a:xfrm>
            <a:off x="6019800" y="1295400"/>
            <a:ext cx="381000" cy="241300"/>
            <a:chOff x="1296" y="3456"/>
            <a:chExt cx="240" cy="152"/>
          </a:xfrm>
        </p:grpSpPr>
        <p:sp>
          <p:nvSpPr>
            <p:cNvPr id="116748" name="Oval 12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6749" name="Freeform 13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6750" name="Group 14"/>
          <p:cNvGrpSpPr>
            <a:grpSpLocks/>
          </p:cNvGrpSpPr>
          <p:nvPr/>
        </p:nvGrpSpPr>
        <p:grpSpPr bwMode="auto">
          <a:xfrm>
            <a:off x="6477000" y="1371600"/>
            <a:ext cx="381000" cy="241300"/>
            <a:chOff x="1296" y="3456"/>
            <a:chExt cx="240" cy="152"/>
          </a:xfrm>
        </p:grpSpPr>
        <p:sp>
          <p:nvSpPr>
            <p:cNvPr id="116751" name="Oval 15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6752" name="Freeform 16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6753" name="Group 17"/>
          <p:cNvGrpSpPr>
            <a:grpSpLocks/>
          </p:cNvGrpSpPr>
          <p:nvPr/>
        </p:nvGrpSpPr>
        <p:grpSpPr bwMode="auto">
          <a:xfrm>
            <a:off x="6324600" y="1600200"/>
            <a:ext cx="381000" cy="241300"/>
            <a:chOff x="1296" y="3456"/>
            <a:chExt cx="240" cy="152"/>
          </a:xfrm>
        </p:grpSpPr>
        <p:sp>
          <p:nvSpPr>
            <p:cNvPr id="116754" name="Oval 18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6755" name="Freeform 19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6756" name="Group 20"/>
          <p:cNvGrpSpPr>
            <a:grpSpLocks/>
          </p:cNvGrpSpPr>
          <p:nvPr/>
        </p:nvGrpSpPr>
        <p:grpSpPr bwMode="auto">
          <a:xfrm>
            <a:off x="5867400" y="1447800"/>
            <a:ext cx="381000" cy="241300"/>
            <a:chOff x="1296" y="3456"/>
            <a:chExt cx="240" cy="152"/>
          </a:xfrm>
        </p:grpSpPr>
        <p:sp>
          <p:nvSpPr>
            <p:cNvPr id="116757" name="Oval 21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6758" name="Freeform 22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16759" name="Line 23"/>
          <p:cNvSpPr>
            <a:spLocks noChangeShapeType="1"/>
          </p:cNvSpPr>
          <p:nvPr/>
        </p:nvSpPr>
        <p:spPr bwMode="auto">
          <a:xfrm>
            <a:off x="6096000" y="19050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6760" name="Line 24"/>
          <p:cNvSpPr>
            <a:spLocks noChangeShapeType="1"/>
          </p:cNvSpPr>
          <p:nvPr/>
        </p:nvSpPr>
        <p:spPr bwMode="auto">
          <a:xfrm flipH="1" flipV="1">
            <a:off x="6858000" y="1600200"/>
            <a:ext cx="76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6763" name="Oval 27"/>
          <p:cNvSpPr>
            <a:spLocks noChangeArrowheads="1"/>
          </p:cNvSpPr>
          <p:nvPr/>
        </p:nvSpPr>
        <p:spPr bwMode="auto">
          <a:xfrm>
            <a:off x="4343400" y="4724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pic>
        <p:nvPicPr>
          <p:cNvPr id="116764" name="Picture 28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694264">
            <a:off x="-57943" y="438943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65" name="Picture 29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694264">
            <a:off x="399257" y="819943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66" name="Oval 30"/>
          <p:cNvSpPr>
            <a:spLocks noChangeArrowheads="1"/>
          </p:cNvSpPr>
          <p:nvPr/>
        </p:nvSpPr>
        <p:spPr bwMode="auto">
          <a:xfrm>
            <a:off x="1905000" y="1828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67" name="Oval 31"/>
          <p:cNvSpPr>
            <a:spLocks noChangeArrowheads="1"/>
          </p:cNvSpPr>
          <p:nvPr/>
        </p:nvSpPr>
        <p:spPr bwMode="auto">
          <a:xfrm>
            <a:off x="4419600" y="4648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68" name="AutoShape 32"/>
          <p:cNvSpPr>
            <a:spLocks noChangeArrowheads="1"/>
          </p:cNvSpPr>
          <p:nvPr/>
        </p:nvSpPr>
        <p:spPr bwMode="auto">
          <a:xfrm>
            <a:off x="4495800" y="4724400"/>
            <a:ext cx="457200" cy="152400"/>
          </a:xfrm>
          <a:prstGeom prst="irregularSeal2">
            <a:avLst/>
          </a:prstGeom>
          <a:solidFill>
            <a:srgbClr val="FC140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pic>
        <p:nvPicPr>
          <p:cNvPr id="116769" name="Picture 33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372765">
            <a:off x="4114800" y="35052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70" name="Oval 34"/>
          <p:cNvSpPr>
            <a:spLocks noChangeArrowheads="1"/>
          </p:cNvSpPr>
          <p:nvPr/>
        </p:nvSpPr>
        <p:spPr bwMode="auto">
          <a:xfrm>
            <a:off x="4648200" y="4648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1" name="Oval 35"/>
          <p:cNvSpPr>
            <a:spLocks noChangeArrowheads="1"/>
          </p:cNvSpPr>
          <p:nvPr/>
        </p:nvSpPr>
        <p:spPr bwMode="auto">
          <a:xfrm>
            <a:off x="4191000" y="4648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2" name="Oval 36"/>
          <p:cNvSpPr>
            <a:spLocks noChangeArrowheads="1"/>
          </p:cNvSpPr>
          <p:nvPr/>
        </p:nvSpPr>
        <p:spPr bwMode="auto">
          <a:xfrm>
            <a:off x="4191000" y="4724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3" name="Oval 37"/>
          <p:cNvSpPr>
            <a:spLocks noChangeArrowheads="1"/>
          </p:cNvSpPr>
          <p:nvPr/>
        </p:nvSpPr>
        <p:spPr bwMode="auto">
          <a:xfrm>
            <a:off x="4648200" y="4724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4" name="Freeform 38"/>
          <p:cNvSpPr>
            <a:spLocks/>
          </p:cNvSpPr>
          <p:nvPr/>
        </p:nvSpPr>
        <p:spPr bwMode="auto">
          <a:xfrm>
            <a:off x="2659063" y="1981200"/>
            <a:ext cx="84137" cy="1219200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30" y="288"/>
              </a:cxn>
              <a:cxn ang="0">
                <a:pos x="24" y="480"/>
              </a:cxn>
              <a:cxn ang="0">
                <a:pos x="5" y="720"/>
              </a:cxn>
              <a:cxn ang="0">
                <a:pos x="53" y="768"/>
              </a:cxn>
            </a:cxnLst>
            <a:rect l="0" t="0" r="r" b="b"/>
            <a:pathLst>
              <a:path w="53" h="768">
                <a:moveTo>
                  <a:pt x="53" y="0"/>
                </a:moveTo>
                <a:cubicBezTo>
                  <a:pt x="49" y="48"/>
                  <a:pt x="35" y="208"/>
                  <a:pt x="30" y="288"/>
                </a:cubicBezTo>
                <a:cubicBezTo>
                  <a:pt x="25" y="368"/>
                  <a:pt x="28" y="408"/>
                  <a:pt x="24" y="480"/>
                </a:cubicBezTo>
                <a:cubicBezTo>
                  <a:pt x="20" y="552"/>
                  <a:pt x="0" y="672"/>
                  <a:pt x="5" y="720"/>
                </a:cubicBezTo>
                <a:cubicBezTo>
                  <a:pt x="10" y="768"/>
                  <a:pt x="33" y="768"/>
                  <a:pt x="53" y="768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6775" name="Oval 39"/>
          <p:cNvSpPr>
            <a:spLocks noChangeArrowheads="1"/>
          </p:cNvSpPr>
          <p:nvPr/>
        </p:nvSpPr>
        <p:spPr bwMode="auto">
          <a:xfrm>
            <a:off x="2514600" y="17526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6" name="Oval 40"/>
          <p:cNvSpPr>
            <a:spLocks noChangeArrowheads="1"/>
          </p:cNvSpPr>
          <p:nvPr/>
        </p:nvSpPr>
        <p:spPr bwMode="auto">
          <a:xfrm>
            <a:off x="2743200" y="17526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77" name="Oval 41"/>
          <p:cNvSpPr>
            <a:spLocks noChangeArrowheads="1"/>
          </p:cNvSpPr>
          <p:nvPr/>
        </p:nvSpPr>
        <p:spPr bwMode="auto">
          <a:xfrm>
            <a:off x="2590800" y="1981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16780" name="Text Box 44"/>
          <p:cNvSpPr txBox="1">
            <a:spLocks noChangeArrowheads="1"/>
          </p:cNvSpPr>
          <p:nvPr/>
        </p:nvSpPr>
        <p:spPr bwMode="auto">
          <a:xfrm>
            <a:off x="457200" y="53340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Eggs are removed from the ovary</a:t>
            </a:r>
          </a:p>
        </p:txBody>
      </p:sp>
      <p:sp>
        <p:nvSpPr>
          <p:cNvPr id="116781" name="Text Box 45"/>
          <p:cNvSpPr txBox="1">
            <a:spLocks noChangeArrowheads="1"/>
          </p:cNvSpPr>
          <p:nvPr/>
        </p:nvSpPr>
        <p:spPr bwMode="auto">
          <a:xfrm>
            <a:off x="457200" y="58674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Eggs are transplanted to a petri dish</a:t>
            </a:r>
          </a:p>
        </p:txBody>
      </p:sp>
      <p:sp>
        <p:nvSpPr>
          <p:cNvPr id="116782" name="Text Box 46"/>
          <p:cNvSpPr txBox="1">
            <a:spLocks noChangeArrowheads="1"/>
          </p:cNvSpPr>
          <p:nvPr/>
        </p:nvSpPr>
        <p:spPr bwMode="auto">
          <a:xfrm>
            <a:off x="4876800" y="5410200"/>
            <a:ext cx="396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Sperm is added to the petri dish to fertilize the eggs.</a:t>
            </a:r>
          </a:p>
        </p:txBody>
      </p:sp>
      <p:sp>
        <p:nvSpPr>
          <p:cNvPr id="116783" name="Text Box 47"/>
          <p:cNvSpPr txBox="1">
            <a:spLocks noChangeArrowheads="1"/>
          </p:cNvSpPr>
          <p:nvPr/>
        </p:nvSpPr>
        <p:spPr bwMode="auto">
          <a:xfrm>
            <a:off x="4724400" y="5942013"/>
            <a:ext cx="3962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embryos are removed from the petri dish and transplanted to the uterus.</a:t>
            </a:r>
          </a:p>
        </p:txBody>
      </p:sp>
      <p:sp>
        <p:nvSpPr>
          <p:cNvPr id="116784" name="Text Box 48"/>
          <p:cNvSpPr txBox="1">
            <a:spLocks noChangeArrowheads="1"/>
          </p:cNvSpPr>
          <p:nvPr/>
        </p:nvSpPr>
        <p:spPr bwMode="auto">
          <a:xfrm>
            <a:off x="1676400" y="0"/>
            <a:ext cx="3505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embryos that are able to implant in the endometrium will survive and begin a pregnancy.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7016E-6 L 0.05122 0.059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6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22 0.00416 C -0.00694 0.05667 -0.01493 0.10965 -0.00573 0.17395 C 0.00365 0.23803 0.01337 0.34883 0.05782 0.38954 C 0.10226 0.43026 0.1816 0.42355 0.26094 0.41707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4.3257E-7 C -0.01649 0.01295 -0.0717 0.05343 -0.09809 0.08166 C -0.12483 0.10965 -0.13976 0.14226 -0.15886 0.16748 C -0.17796 0.19315 -0.20261 0.22091 -0.21355 0.23479 " pathEditMode="relative" rAng="0" ptsTypes="aaaa">
                                      <p:cBhvr>
                                        <p:cTn id="66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74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16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116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16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16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1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1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5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16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16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16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132" dur="20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146 0.01273 L -0.16042 -0.0522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1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0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1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1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1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2000"/>
                                        <p:tgtEl>
                                          <p:spTgt spid="116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2000"/>
                                        <p:tgtEl>
                                          <p:spTgt spid="116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3" grpId="0" animBg="1"/>
      <p:bldP spid="116759" grpId="0" animBg="1"/>
      <p:bldP spid="116760" grpId="0" animBg="1"/>
      <p:bldP spid="116763" grpId="0" animBg="1"/>
      <p:bldP spid="116763" grpId="1" animBg="1"/>
      <p:bldP spid="116766" grpId="0" animBg="1"/>
      <p:bldP spid="116767" grpId="0" animBg="1"/>
      <p:bldP spid="116767" grpId="1" animBg="1"/>
      <p:bldP spid="116768" grpId="0" animBg="1"/>
      <p:bldP spid="116768" grpId="1" animBg="1"/>
      <p:bldP spid="116770" grpId="0" animBg="1"/>
      <p:bldP spid="116770" grpId="1" animBg="1"/>
      <p:bldP spid="116771" grpId="0" animBg="1"/>
      <p:bldP spid="116771" grpId="1" animBg="1"/>
      <p:bldP spid="116772" grpId="0" animBg="1"/>
      <p:bldP spid="116772" grpId="1" animBg="1"/>
      <p:bldP spid="116773" grpId="0" animBg="1"/>
      <p:bldP spid="116773" grpId="1" animBg="1"/>
      <p:bldP spid="116774" grpId="0" animBg="1"/>
      <p:bldP spid="116775" grpId="0" animBg="1"/>
      <p:bldP spid="116776" grpId="0" animBg="1"/>
      <p:bldP spid="116776" grpId="1" animBg="1"/>
      <p:bldP spid="116777" grpId="0" animBg="1"/>
      <p:bldP spid="116777" grpId="1" animBg="1"/>
      <p:bldP spid="116780" grpId="0"/>
      <p:bldP spid="116781" grpId="0"/>
      <p:bldP spid="116781" grpId="1"/>
      <p:bldP spid="116782" grpId="0"/>
      <p:bldP spid="116782" grpId="1"/>
      <p:bldP spid="116783" grpId="0"/>
      <p:bldP spid="116783" grpId="1"/>
      <p:bldP spid="11678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Egg Freezing and Egg Donations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Eggs can be removed from the females ovary and frozen for use at a later date.</a:t>
            </a:r>
          </a:p>
          <a:p>
            <a:r>
              <a:rPr lang="en-US"/>
              <a:t>Zygotes can also be frozen to be implanted at a later date.</a:t>
            </a:r>
          </a:p>
          <a:p>
            <a:r>
              <a:rPr lang="en-US"/>
              <a:t>Eggs can be thawed and re-implanted in the female or may be transferred to a different female.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Embryo Transfer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Women with a defective uterus or cervix can have her embryo implanted into a surrogate female for the pregnancy.</a:t>
            </a:r>
          </a:p>
          <a:p>
            <a:r>
              <a:rPr lang="en-US"/>
              <a:t>The fertilization occurs In Vitro with the egg and sperm of the original partners.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Contraceptive Technologies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Science has provided many ways to prevent fertilization of the egg by a sperm.</a:t>
            </a:r>
          </a:p>
          <a:p>
            <a:r>
              <a:rPr lang="en-US"/>
              <a:t>We will discuss some of these technologies, but there are many other technologies that are also available.</a:t>
            </a:r>
          </a:p>
          <a:p>
            <a:r>
              <a:rPr lang="en-US"/>
              <a:t>See handout.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Parts of the Cell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Cells </a:t>
            </a:r>
            <a:r>
              <a:rPr lang="en-US" dirty="0"/>
              <a:t>are made up of many </a:t>
            </a:r>
            <a:r>
              <a:rPr lang="en-US" u="sng" dirty="0"/>
              <a:t>organelles</a:t>
            </a:r>
          </a:p>
          <a:p>
            <a:r>
              <a:rPr lang="en-US" u="sng" dirty="0"/>
              <a:t>Cell membrane</a:t>
            </a:r>
            <a:r>
              <a:rPr lang="en-US" dirty="0"/>
              <a:t>- ‘the gatekeeper’, controls movement in and out of the cell.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anatom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8450"/>
          </a:xfrm>
          <a:prstGeom prst="rect">
            <a:avLst/>
          </a:prstGeom>
          <a:noFill/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295400" y="685800"/>
            <a:ext cx="19812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62000" y="3048000"/>
            <a:ext cx="13716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6858000" y="1752600"/>
            <a:ext cx="13716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Nucleus</a:t>
            </a:r>
            <a:r>
              <a:rPr lang="en-US"/>
              <a:t>- ‘control centre’, directs the cell’s activities</a:t>
            </a:r>
            <a:endParaRPr lang="en-US" u="sng"/>
          </a:p>
          <a:p>
            <a:r>
              <a:rPr lang="en-US" u="sng"/>
              <a:t>Chromosomes</a:t>
            </a:r>
            <a:r>
              <a:rPr lang="en-US"/>
              <a:t>-‘the architects’, organize the genetic information into threads</a:t>
            </a:r>
            <a:endParaRPr lang="en-US" u="sng"/>
          </a:p>
          <a:p>
            <a:r>
              <a:rPr lang="en-US" u="sng"/>
              <a:t>Genes</a:t>
            </a:r>
            <a:r>
              <a:rPr lang="en-US"/>
              <a:t>-‘Blueprints’, the specific characteristics inside a chromosome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Cytoplasm</a:t>
            </a:r>
            <a:r>
              <a:rPr lang="en-US"/>
              <a:t>-‘Work area’- area inside the cell where the work is done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/>
              <a:t>Plant and animal cells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-Animal cells and plant cells contain some different structures from each other.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/>
              <a:t>Plant and animal cells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2400" u="sng"/>
              <a:t>Animal cells</a:t>
            </a:r>
          </a:p>
          <a:p>
            <a:pPr>
              <a:lnSpc>
                <a:spcPct val="80000"/>
              </a:lnSpc>
            </a:pPr>
            <a:r>
              <a:rPr lang="en-US" sz="2400" u="sng"/>
              <a:t>Centriole</a:t>
            </a:r>
            <a:r>
              <a:rPr lang="en-US" sz="2400"/>
              <a:t>-‘the fertilization clinic’- used for cell division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2400" u="sng"/>
              <a:t>Plant cells</a:t>
            </a:r>
          </a:p>
          <a:p>
            <a:pPr>
              <a:lnSpc>
                <a:spcPct val="80000"/>
              </a:lnSpc>
            </a:pPr>
            <a:r>
              <a:rPr lang="en-US" sz="2400" u="sng"/>
              <a:t>Cell wall</a:t>
            </a:r>
            <a:r>
              <a:rPr lang="en-US" sz="2400"/>
              <a:t>-‘the fortress’- rigid material (cellulose) that protects and supports the cell</a:t>
            </a:r>
            <a:endParaRPr lang="en-US" sz="2400" u="sng"/>
          </a:p>
          <a:p>
            <a:pPr>
              <a:lnSpc>
                <a:spcPct val="80000"/>
              </a:lnSpc>
            </a:pPr>
            <a:r>
              <a:rPr lang="en-US" sz="2400" u="sng"/>
              <a:t>Chloroplast</a:t>
            </a:r>
            <a:r>
              <a:rPr lang="en-US" sz="2400"/>
              <a:t>-‘the baker’- makes sugar through photosynthesis</a:t>
            </a:r>
            <a:endParaRPr lang="en-US" sz="2400" u="sng"/>
          </a:p>
          <a:p>
            <a:pPr>
              <a:lnSpc>
                <a:spcPct val="80000"/>
              </a:lnSpc>
            </a:pPr>
            <a:r>
              <a:rPr lang="en-US" sz="2400" u="sng"/>
              <a:t>Enlarged Vacuole</a:t>
            </a:r>
            <a:r>
              <a:rPr lang="en-US" sz="2400"/>
              <a:t>- ‘The warehouse’- Area in the cell that stores food and water. The vacuole is much larger in a plant cell than an animal cell.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 descr="animalce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4464050" cy="3351213"/>
          </a:xfrm>
          <a:prstGeom prst="rect">
            <a:avLst/>
          </a:prstGeom>
          <a:noFill/>
        </p:spPr>
      </p:pic>
      <p:pic>
        <p:nvPicPr>
          <p:cNvPr id="19465" name="Picture 9" descr="plantce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425825"/>
            <a:ext cx="4572000" cy="3432175"/>
          </a:xfrm>
          <a:prstGeom prst="rect">
            <a:avLst/>
          </a:prstGeom>
          <a:noFill/>
        </p:spPr>
      </p:pic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5715000" y="1828800"/>
            <a:ext cx="1143000" cy="6096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5791200" y="3352800"/>
            <a:ext cx="838200" cy="3048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2057400" y="5715000"/>
            <a:ext cx="1143000" cy="3810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867400" y="4191000"/>
            <a:ext cx="914400" cy="3810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Movement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620000" cy="4525963"/>
          </a:xfrm>
        </p:spPr>
        <p:txBody>
          <a:bodyPr/>
          <a:lstStyle/>
          <a:p>
            <a:r>
              <a:rPr lang="en-US" sz="2800"/>
              <a:t>-If cells need to move, they would use:</a:t>
            </a:r>
            <a:endParaRPr lang="en-US" sz="2800" u="sng"/>
          </a:p>
          <a:p>
            <a:r>
              <a:rPr lang="en-US" sz="2800" u="sng"/>
              <a:t>Flagellum</a:t>
            </a:r>
            <a:r>
              <a:rPr lang="en-US" sz="2800"/>
              <a:t>-‘the whip’- a tail used like rudder</a:t>
            </a:r>
            <a:endParaRPr lang="en-US" sz="2800" u="sng"/>
          </a:p>
          <a:p>
            <a:r>
              <a:rPr lang="en-US" sz="2800" u="sng"/>
              <a:t>Cilia</a:t>
            </a:r>
            <a:r>
              <a:rPr lang="en-US" sz="2800"/>
              <a:t>-‘the oars’- tiny hairs that move the cell</a:t>
            </a:r>
          </a:p>
        </p:txBody>
      </p:sp>
      <p:pic>
        <p:nvPicPr>
          <p:cNvPr id="20485" name="Picture 5" descr="Rod-shaped%20Bacterium%20with%20Multiple%20Flagella,%20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" y="3429000"/>
            <a:ext cx="4114800" cy="3292475"/>
          </a:xfrm>
          <a:noFill/>
          <a:ln/>
        </p:spPr>
      </p:pic>
      <p:sp>
        <p:nvSpPr>
          <p:cNvPr id="20487" name="Freeform 7"/>
          <p:cNvSpPr>
            <a:spLocks/>
          </p:cNvSpPr>
          <p:nvPr/>
        </p:nvSpPr>
        <p:spPr bwMode="auto">
          <a:xfrm>
            <a:off x="284163" y="2362200"/>
            <a:ext cx="2078037" cy="2057400"/>
          </a:xfrm>
          <a:custGeom>
            <a:avLst/>
            <a:gdLst/>
            <a:ahLst/>
            <a:cxnLst>
              <a:cxn ang="0">
                <a:pos x="333" y="1"/>
              </a:cxn>
              <a:cxn ang="0">
                <a:pos x="13" y="144"/>
              </a:cxn>
              <a:cxn ang="0">
                <a:pos x="253" y="864"/>
              </a:cxn>
              <a:cxn ang="0">
                <a:pos x="1309" y="1296"/>
              </a:cxn>
            </a:cxnLst>
            <a:rect l="0" t="0" r="r" b="b"/>
            <a:pathLst>
              <a:path w="1309" h="1296">
                <a:moveTo>
                  <a:pt x="333" y="1"/>
                </a:moveTo>
                <a:cubicBezTo>
                  <a:pt x="279" y="25"/>
                  <a:pt x="26" y="0"/>
                  <a:pt x="13" y="144"/>
                </a:cubicBezTo>
                <a:cubicBezTo>
                  <a:pt x="0" y="288"/>
                  <a:pt x="37" y="672"/>
                  <a:pt x="253" y="864"/>
                </a:cubicBezTo>
                <a:cubicBezTo>
                  <a:pt x="469" y="1056"/>
                  <a:pt x="889" y="1176"/>
                  <a:pt x="1309" y="1296"/>
                </a:cubicBezTo>
              </a:path>
            </a:pathLst>
          </a:custGeom>
          <a:noFill/>
          <a:ln w="9525">
            <a:solidFill>
              <a:srgbClr val="FF33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20489" name="Picture 9" descr="Defaul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3462338"/>
            <a:ext cx="3886200" cy="3267075"/>
          </a:xfrm>
          <a:noFill/>
          <a:ln/>
        </p:spPr>
      </p:pic>
      <p:sp>
        <p:nvSpPr>
          <p:cNvPr id="20491" name="Freeform 11"/>
          <p:cNvSpPr>
            <a:spLocks/>
          </p:cNvSpPr>
          <p:nvPr/>
        </p:nvSpPr>
        <p:spPr bwMode="auto">
          <a:xfrm>
            <a:off x="1371600" y="3124200"/>
            <a:ext cx="3810000" cy="685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6" y="96"/>
              </a:cxn>
              <a:cxn ang="0">
                <a:pos x="2400" y="432"/>
              </a:cxn>
            </a:cxnLst>
            <a:rect l="0" t="0" r="r" b="b"/>
            <a:pathLst>
              <a:path w="2400" h="432">
                <a:moveTo>
                  <a:pt x="0" y="0"/>
                </a:moveTo>
                <a:cubicBezTo>
                  <a:pt x="328" y="12"/>
                  <a:pt x="656" y="24"/>
                  <a:pt x="1056" y="96"/>
                </a:cubicBezTo>
                <a:cubicBezTo>
                  <a:pt x="1456" y="168"/>
                  <a:pt x="1928" y="300"/>
                  <a:pt x="2400" y="432"/>
                </a:cubicBezTo>
              </a:path>
            </a:pathLst>
          </a:custGeom>
          <a:noFill/>
          <a:ln w="9525">
            <a:solidFill>
              <a:srgbClr val="0066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/>
              <a:t>Importance of cell division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Reasons why cells divide</a:t>
            </a:r>
          </a:p>
          <a:p>
            <a:r>
              <a:rPr lang="en-US"/>
              <a:t>-Healing and repairing injuries</a:t>
            </a:r>
          </a:p>
          <a:p>
            <a:r>
              <a:rPr lang="en-US"/>
              <a:t>-Growing</a:t>
            </a:r>
          </a:p>
          <a:p>
            <a:r>
              <a:rPr lang="en-US"/>
              <a:t>-Reproduction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theories of the Cell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/>
              <a:t>Aristotle (4th century BC)-</a:t>
            </a:r>
            <a:r>
              <a:rPr lang="en-US" sz="2800"/>
              <a:t> believe in </a:t>
            </a:r>
            <a:r>
              <a:rPr lang="en-US" sz="2800" u="sng"/>
              <a:t>spontaneous generation</a:t>
            </a:r>
            <a:r>
              <a:rPr lang="en-US" sz="2800"/>
              <a:t> (abiogenisis)- non-living things will be transformed into living things.</a:t>
            </a:r>
          </a:p>
        </p:txBody>
      </p:sp>
      <p:pic>
        <p:nvPicPr>
          <p:cNvPr id="3079" name="Picture 7" descr="frog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57600" y="3200400"/>
            <a:ext cx="2508250" cy="2185988"/>
          </a:xfrm>
          <a:noFill/>
          <a:ln/>
        </p:spPr>
      </p:pic>
      <p:pic>
        <p:nvPicPr>
          <p:cNvPr id="3076" name="Picture 4" descr="j02938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4038600"/>
            <a:ext cx="1744663" cy="1836738"/>
          </a:xfrm>
          <a:prstGeom prst="rect">
            <a:avLst/>
          </a:prstGeom>
          <a:noFill/>
        </p:spPr>
      </p:pic>
      <p:pic>
        <p:nvPicPr>
          <p:cNvPr id="3082" name="Picture 10" descr="nemo">
            <a:hlinkClick r:id="rId5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733800" y="5399088"/>
            <a:ext cx="1924050" cy="1458912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r>
              <a:rPr lang="en-US" sz="4000"/>
              <a:t>Mitosis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/>
          </a:p>
        </p:txBody>
      </p:sp>
      <p:pic>
        <p:nvPicPr>
          <p:cNvPr id="24582" name="Picture 6" descr="mitosis_phases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DNA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5" name="Picture 5" descr="dna_rgb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73163"/>
            <a:ext cx="9144000" cy="567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Cancer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26629" name="Picture 5" descr="Breast-Cancer-Ribb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219200"/>
            <a:ext cx="433705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Reproduction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There are 2 distinct ways that living organisms can reproduce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Asexual reproduction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Sexual reproduction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Freeform 6"/>
          <p:cNvSpPr>
            <a:spLocks/>
          </p:cNvSpPr>
          <p:nvPr/>
        </p:nvSpPr>
        <p:spPr bwMode="auto">
          <a:xfrm>
            <a:off x="3048000" y="3505200"/>
            <a:ext cx="2222500" cy="2425700"/>
          </a:xfrm>
          <a:custGeom>
            <a:avLst/>
            <a:gdLst/>
            <a:ahLst/>
            <a:cxnLst>
              <a:cxn ang="0">
                <a:pos x="456" y="24"/>
              </a:cxn>
              <a:cxn ang="0">
                <a:pos x="72" y="168"/>
              </a:cxn>
              <a:cxn ang="0">
                <a:pos x="72" y="696"/>
              </a:cxn>
              <a:cxn ang="0">
                <a:pos x="216" y="1032"/>
              </a:cxn>
              <a:cxn ang="0">
                <a:pos x="72" y="1272"/>
              </a:cxn>
              <a:cxn ang="0">
                <a:pos x="648" y="1512"/>
              </a:cxn>
              <a:cxn ang="0">
                <a:pos x="1320" y="1176"/>
              </a:cxn>
              <a:cxn ang="0">
                <a:pos x="1128" y="552"/>
              </a:cxn>
              <a:cxn ang="0">
                <a:pos x="1128" y="120"/>
              </a:cxn>
              <a:cxn ang="0">
                <a:pos x="696" y="24"/>
              </a:cxn>
              <a:cxn ang="0">
                <a:pos x="456" y="24"/>
              </a:cxn>
            </a:cxnLst>
            <a:rect l="0" t="0" r="r" b="b"/>
            <a:pathLst>
              <a:path w="1400" h="1528">
                <a:moveTo>
                  <a:pt x="456" y="24"/>
                </a:moveTo>
                <a:cubicBezTo>
                  <a:pt x="352" y="48"/>
                  <a:pt x="136" y="56"/>
                  <a:pt x="72" y="168"/>
                </a:cubicBezTo>
                <a:cubicBezTo>
                  <a:pt x="8" y="280"/>
                  <a:pt x="48" y="552"/>
                  <a:pt x="72" y="696"/>
                </a:cubicBezTo>
                <a:cubicBezTo>
                  <a:pt x="96" y="840"/>
                  <a:pt x="216" y="936"/>
                  <a:pt x="216" y="1032"/>
                </a:cubicBezTo>
                <a:cubicBezTo>
                  <a:pt x="216" y="1128"/>
                  <a:pt x="0" y="1192"/>
                  <a:pt x="72" y="1272"/>
                </a:cubicBezTo>
                <a:cubicBezTo>
                  <a:pt x="144" y="1352"/>
                  <a:pt x="440" y="1528"/>
                  <a:pt x="648" y="1512"/>
                </a:cubicBezTo>
                <a:cubicBezTo>
                  <a:pt x="856" y="1496"/>
                  <a:pt x="1240" y="1336"/>
                  <a:pt x="1320" y="1176"/>
                </a:cubicBezTo>
                <a:cubicBezTo>
                  <a:pt x="1400" y="1016"/>
                  <a:pt x="1160" y="728"/>
                  <a:pt x="1128" y="552"/>
                </a:cubicBezTo>
                <a:cubicBezTo>
                  <a:pt x="1096" y="376"/>
                  <a:pt x="1200" y="208"/>
                  <a:pt x="1128" y="120"/>
                </a:cubicBezTo>
                <a:cubicBezTo>
                  <a:pt x="1056" y="32"/>
                  <a:pt x="808" y="40"/>
                  <a:pt x="696" y="24"/>
                </a:cubicBezTo>
                <a:cubicBezTo>
                  <a:pt x="584" y="8"/>
                  <a:pt x="560" y="0"/>
                  <a:pt x="456" y="24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3695700" y="4381500"/>
            <a:ext cx="533400" cy="533400"/>
          </a:xfrm>
          <a:prstGeom prst="ellipse">
            <a:avLst/>
          </a:prstGeom>
          <a:solidFill>
            <a:srgbClr val="FEF81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Asexual Reproduction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When the offspring is genetically identical to the parent</a:t>
            </a:r>
          </a:p>
        </p:txBody>
      </p:sp>
      <p:sp>
        <p:nvSpPr>
          <p:cNvPr id="28676" name="Freeform 4"/>
          <p:cNvSpPr>
            <a:spLocks/>
          </p:cNvSpPr>
          <p:nvPr/>
        </p:nvSpPr>
        <p:spPr bwMode="auto">
          <a:xfrm>
            <a:off x="3048000" y="3505200"/>
            <a:ext cx="2222500" cy="2425700"/>
          </a:xfrm>
          <a:custGeom>
            <a:avLst/>
            <a:gdLst/>
            <a:ahLst/>
            <a:cxnLst>
              <a:cxn ang="0">
                <a:pos x="456" y="24"/>
              </a:cxn>
              <a:cxn ang="0">
                <a:pos x="72" y="168"/>
              </a:cxn>
              <a:cxn ang="0">
                <a:pos x="72" y="696"/>
              </a:cxn>
              <a:cxn ang="0">
                <a:pos x="216" y="1032"/>
              </a:cxn>
              <a:cxn ang="0">
                <a:pos x="72" y="1272"/>
              </a:cxn>
              <a:cxn ang="0">
                <a:pos x="648" y="1512"/>
              </a:cxn>
              <a:cxn ang="0">
                <a:pos x="1320" y="1176"/>
              </a:cxn>
              <a:cxn ang="0">
                <a:pos x="1128" y="552"/>
              </a:cxn>
              <a:cxn ang="0">
                <a:pos x="1128" y="120"/>
              </a:cxn>
              <a:cxn ang="0">
                <a:pos x="696" y="24"/>
              </a:cxn>
              <a:cxn ang="0">
                <a:pos x="456" y="24"/>
              </a:cxn>
            </a:cxnLst>
            <a:rect l="0" t="0" r="r" b="b"/>
            <a:pathLst>
              <a:path w="1400" h="1528">
                <a:moveTo>
                  <a:pt x="456" y="24"/>
                </a:moveTo>
                <a:cubicBezTo>
                  <a:pt x="352" y="48"/>
                  <a:pt x="136" y="56"/>
                  <a:pt x="72" y="168"/>
                </a:cubicBezTo>
                <a:cubicBezTo>
                  <a:pt x="8" y="280"/>
                  <a:pt x="48" y="552"/>
                  <a:pt x="72" y="696"/>
                </a:cubicBezTo>
                <a:cubicBezTo>
                  <a:pt x="96" y="840"/>
                  <a:pt x="216" y="936"/>
                  <a:pt x="216" y="1032"/>
                </a:cubicBezTo>
                <a:cubicBezTo>
                  <a:pt x="216" y="1128"/>
                  <a:pt x="0" y="1192"/>
                  <a:pt x="72" y="1272"/>
                </a:cubicBezTo>
                <a:cubicBezTo>
                  <a:pt x="144" y="1352"/>
                  <a:pt x="440" y="1528"/>
                  <a:pt x="648" y="1512"/>
                </a:cubicBezTo>
                <a:cubicBezTo>
                  <a:pt x="856" y="1496"/>
                  <a:pt x="1240" y="1336"/>
                  <a:pt x="1320" y="1176"/>
                </a:cubicBezTo>
                <a:cubicBezTo>
                  <a:pt x="1400" y="1016"/>
                  <a:pt x="1160" y="728"/>
                  <a:pt x="1128" y="552"/>
                </a:cubicBezTo>
                <a:cubicBezTo>
                  <a:pt x="1096" y="376"/>
                  <a:pt x="1200" y="208"/>
                  <a:pt x="1128" y="120"/>
                </a:cubicBezTo>
                <a:cubicBezTo>
                  <a:pt x="1056" y="32"/>
                  <a:pt x="808" y="40"/>
                  <a:pt x="696" y="24"/>
                </a:cubicBezTo>
                <a:cubicBezTo>
                  <a:pt x="584" y="8"/>
                  <a:pt x="560" y="0"/>
                  <a:pt x="456" y="24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3733800" y="4419600"/>
            <a:ext cx="533400" cy="533400"/>
          </a:xfrm>
          <a:prstGeom prst="ellipse">
            <a:avLst/>
          </a:prstGeom>
          <a:solidFill>
            <a:srgbClr val="FEF81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3333 0.0 " pathEditMode="relative" ptsTypes="AA">
                                      <p:cBhvr>
                                        <p:cTn id="6" dur="5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3333 0.0 " pathEditMode="relative" ptsTypes="AA">
                                      <p:cBhvr>
                                        <p:cTn id="8" dur="5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3334 0.0 " pathEditMode="relative" ptsTypes="AA">
                                      <p:cBhvr>
                                        <p:cTn id="10" dur="5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3334 0.0 " pathEditMode="relative" ptsTypes="AA">
                                      <p:cBhvr>
                                        <p:cTn id="12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animBg="1"/>
      <p:bldP spid="28676" grpId="0" animBg="1"/>
      <p:bldP spid="286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Asexual Reproduction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times of abundance, asexual reproduction allows a species to produce many organism in a short period of time.</a:t>
            </a:r>
          </a:p>
          <a:p>
            <a:endParaRPr lang="en-US"/>
          </a:p>
          <a:p>
            <a:r>
              <a:rPr lang="en-US"/>
              <a:t>With very limited genetic diversity, the risk of disease is greatly increased.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Sexual Reproduction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Two sex cells unite to form a unique cell (zygote).</a:t>
            </a:r>
          </a:p>
        </p:txBody>
      </p:sp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019300" y="2921000"/>
            <a:ext cx="1206500" cy="1130300"/>
            <a:chOff x="1272" y="1840"/>
            <a:chExt cx="760" cy="712"/>
          </a:xfrm>
        </p:grpSpPr>
        <p:sp>
          <p:nvSpPr>
            <p:cNvPr id="29700" name="Freeform 4"/>
            <p:cNvSpPr>
              <a:spLocks/>
            </p:cNvSpPr>
            <p:nvPr/>
          </p:nvSpPr>
          <p:spPr bwMode="auto">
            <a:xfrm>
              <a:off x="1272" y="1840"/>
              <a:ext cx="760" cy="712"/>
            </a:xfrm>
            <a:custGeom>
              <a:avLst/>
              <a:gdLst/>
              <a:ahLst/>
              <a:cxnLst>
                <a:cxn ang="0">
                  <a:pos x="264" y="32"/>
                </a:cxn>
                <a:cxn ang="0">
                  <a:pos x="24" y="224"/>
                </a:cxn>
                <a:cxn ang="0">
                  <a:pos x="120" y="416"/>
                </a:cxn>
                <a:cxn ang="0">
                  <a:pos x="120" y="560"/>
                </a:cxn>
                <a:cxn ang="0">
                  <a:pos x="264" y="704"/>
                </a:cxn>
                <a:cxn ang="0">
                  <a:pos x="696" y="608"/>
                </a:cxn>
                <a:cxn ang="0">
                  <a:pos x="648" y="320"/>
                </a:cxn>
                <a:cxn ang="0">
                  <a:pos x="504" y="176"/>
                </a:cxn>
                <a:cxn ang="0">
                  <a:pos x="552" y="32"/>
                </a:cxn>
                <a:cxn ang="0">
                  <a:pos x="264" y="32"/>
                </a:cxn>
              </a:cxnLst>
              <a:rect l="0" t="0" r="r" b="b"/>
              <a:pathLst>
                <a:path w="760" h="712">
                  <a:moveTo>
                    <a:pt x="264" y="32"/>
                  </a:moveTo>
                  <a:cubicBezTo>
                    <a:pt x="176" y="64"/>
                    <a:pt x="48" y="160"/>
                    <a:pt x="24" y="224"/>
                  </a:cubicBezTo>
                  <a:cubicBezTo>
                    <a:pt x="0" y="288"/>
                    <a:pt x="104" y="360"/>
                    <a:pt x="120" y="416"/>
                  </a:cubicBezTo>
                  <a:cubicBezTo>
                    <a:pt x="136" y="472"/>
                    <a:pt x="96" y="512"/>
                    <a:pt x="120" y="560"/>
                  </a:cubicBezTo>
                  <a:cubicBezTo>
                    <a:pt x="144" y="608"/>
                    <a:pt x="168" y="696"/>
                    <a:pt x="264" y="704"/>
                  </a:cubicBezTo>
                  <a:cubicBezTo>
                    <a:pt x="360" y="712"/>
                    <a:pt x="632" y="672"/>
                    <a:pt x="696" y="608"/>
                  </a:cubicBezTo>
                  <a:cubicBezTo>
                    <a:pt x="760" y="544"/>
                    <a:pt x="680" y="392"/>
                    <a:pt x="648" y="320"/>
                  </a:cubicBezTo>
                  <a:cubicBezTo>
                    <a:pt x="616" y="248"/>
                    <a:pt x="520" y="224"/>
                    <a:pt x="504" y="176"/>
                  </a:cubicBezTo>
                  <a:cubicBezTo>
                    <a:pt x="488" y="128"/>
                    <a:pt x="592" y="56"/>
                    <a:pt x="552" y="32"/>
                  </a:cubicBezTo>
                  <a:cubicBezTo>
                    <a:pt x="512" y="8"/>
                    <a:pt x="352" y="0"/>
                    <a:pt x="264" y="32"/>
                  </a:cubicBez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29701" name="Oval 5"/>
            <p:cNvSpPr>
              <a:spLocks noChangeArrowheads="1"/>
            </p:cNvSpPr>
            <p:nvPr/>
          </p:nvSpPr>
          <p:spPr bwMode="auto">
            <a:xfrm>
              <a:off x="1536" y="2064"/>
              <a:ext cx="192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5029200" y="2819400"/>
            <a:ext cx="1206500" cy="1130300"/>
            <a:chOff x="3168" y="1776"/>
            <a:chExt cx="760" cy="712"/>
          </a:xfrm>
        </p:grpSpPr>
        <p:sp>
          <p:nvSpPr>
            <p:cNvPr id="29702" name="Freeform 6"/>
            <p:cNvSpPr>
              <a:spLocks/>
            </p:cNvSpPr>
            <p:nvPr/>
          </p:nvSpPr>
          <p:spPr bwMode="auto">
            <a:xfrm>
              <a:off x="3168" y="1776"/>
              <a:ext cx="760" cy="712"/>
            </a:xfrm>
            <a:custGeom>
              <a:avLst/>
              <a:gdLst/>
              <a:ahLst/>
              <a:cxnLst>
                <a:cxn ang="0">
                  <a:pos x="264" y="32"/>
                </a:cxn>
                <a:cxn ang="0">
                  <a:pos x="24" y="224"/>
                </a:cxn>
                <a:cxn ang="0">
                  <a:pos x="120" y="416"/>
                </a:cxn>
                <a:cxn ang="0">
                  <a:pos x="120" y="560"/>
                </a:cxn>
                <a:cxn ang="0">
                  <a:pos x="264" y="704"/>
                </a:cxn>
                <a:cxn ang="0">
                  <a:pos x="696" y="608"/>
                </a:cxn>
                <a:cxn ang="0">
                  <a:pos x="648" y="320"/>
                </a:cxn>
                <a:cxn ang="0">
                  <a:pos x="504" y="176"/>
                </a:cxn>
                <a:cxn ang="0">
                  <a:pos x="552" y="32"/>
                </a:cxn>
                <a:cxn ang="0">
                  <a:pos x="264" y="32"/>
                </a:cxn>
              </a:cxnLst>
              <a:rect l="0" t="0" r="r" b="b"/>
              <a:pathLst>
                <a:path w="760" h="712">
                  <a:moveTo>
                    <a:pt x="264" y="32"/>
                  </a:moveTo>
                  <a:cubicBezTo>
                    <a:pt x="176" y="64"/>
                    <a:pt x="48" y="160"/>
                    <a:pt x="24" y="224"/>
                  </a:cubicBezTo>
                  <a:cubicBezTo>
                    <a:pt x="0" y="288"/>
                    <a:pt x="104" y="360"/>
                    <a:pt x="120" y="416"/>
                  </a:cubicBezTo>
                  <a:cubicBezTo>
                    <a:pt x="136" y="472"/>
                    <a:pt x="96" y="512"/>
                    <a:pt x="120" y="560"/>
                  </a:cubicBezTo>
                  <a:cubicBezTo>
                    <a:pt x="144" y="608"/>
                    <a:pt x="168" y="696"/>
                    <a:pt x="264" y="704"/>
                  </a:cubicBezTo>
                  <a:cubicBezTo>
                    <a:pt x="360" y="712"/>
                    <a:pt x="632" y="672"/>
                    <a:pt x="696" y="608"/>
                  </a:cubicBezTo>
                  <a:cubicBezTo>
                    <a:pt x="760" y="544"/>
                    <a:pt x="680" y="392"/>
                    <a:pt x="648" y="320"/>
                  </a:cubicBezTo>
                  <a:cubicBezTo>
                    <a:pt x="616" y="248"/>
                    <a:pt x="520" y="224"/>
                    <a:pt x="504" y="176"/>
                  </a:cubicBezTo>
                  <a:cubicBezTo>
                    <a:pt x="488" y="128"/>
                    <a:pt x="592" y="56"/>
                    <a:pt x="552" y="32"/>
                  </a:cubicBezTo>
                  <a:cubicBezTo>
                    <a:pt x="512" y="8"/>
                    <a:pt x="352" y="0"/>
                    <a:pt x="264" y="32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29703" name="Oval 7"/>
            <p:cNvSpPr>
              <a:spLocks noChangeArrowheads="1"/>
            </p:cNvSpPr>
            <p:nvPr/>
          </p:nvSpPr>
          <p:spPr bwMode="auto">
            <a:xfrm>
              <a:off x="3432" y="2000"/>
              <a:ext cx="192" cy="192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29708" name="Group 12"/>
          <p:cNvGrpSpPr>
            <a:grpSpLocks/>
          </p:cNvGrpSpPr>
          <p:nvPr/>
        </p:nvGrpSpPr>
        <p:grpSpPr bwMode="auto">
          <a:xfrm>
            <a:off x="3581400" y="4648200"/>
            <a:ext cx="1206500" cy="1130300"/>
            <a:chOff x="2256" y="2928"/>
            <a:chExt cx="760" cy="712"/>
          </a:xfrm>
        </p:grpSpPr>
        <p:sp>
          <p:nvSpPr>
            <p:cNvPr id="29704" name="Freeform 8"/>
            <p:cNvSpPr>
              <a:spLocks/>
            </p:cNvSpPr>
            <p:nvPr/>
          </p:nvSpPr>
          <p:spPr bwMode="auto">
            <a:xfrm>
              <a:off x="2256" y="2928"/>
              <a:ext cx="760" cy="712"/>
            </a:xfrm>
            <a:custGeom>
              <a:avLst/>
              <a:gdLst/>
              <a:ahLst/>
              <a:cxnLst>
                <a:cxn ang="0">
                  <a:pos x="264" y="32"/>
                </a:cxn>
                <a:cxn ang="0">
                  <a:pos x="24" y="224"/>
                </a:cxn>
                <a:cxn ang="0">
                  <a:pos x="120" y="416"/>
                </a:cxn>
                <a:cxn ang="0">
                  <a:pos x="120" y="560"/>
                </a:cxn>
                <a:cxn ang="0">
                  <a:pos x="264" y="704"/>
                </a:cxn>
                <a:cxn ang="0">
                  <a:pos x="696" y="608"/>
                </a:cxn>
                <a:cxn ang="0">
                  <a:pos x="648" y="320"/>
                </a:cxn>
                <a:cxn ang="0">
                  <a:pos x="504" y="176"/>
                </a:cxn>
                <a:cxn ang="0">
                  <a:pos x="552" y="32"/>
                </a:cxn>
                <a:cxn ang="0">
                  <a:pos x="264" y="32"/>
                </a:cxn>
              </a:cxnLst>
              <a:rect l="0" t="0" r="r" b="b"/>
              <a:pathLst>
                <a:path w="760" h="712">
                  <a:moveTo>
                    <a:pt x="264" y="32"/>
                  </a:moveTo>
                  <a:cubicBezTo>
                    <a:pt x="176" y="64"/>
                    <a:pt x="48" y="160"/>
                    <a:pt x="24" y="224"/>
                  </a:cubicBezTo>
                  <a:cubicBezTo>
                    <a:pt x="0" y="288"/>
                    <a:pt x="104" y="360"/>
                    <a:pt x="120" y="416"/>
                  </a:cubicBezTo>
                  <a:cubicBezTo>
                    <a:pt x="136" y="472"/>
                    <a:pt x="96" y="512"/>
                    <a:pt x="120" y="560"/>
                  </a:cubicBezTo>
                  <a:cubicBezTo>
                    <a:pt x="144" y="608"/>
                    <a:pt x="168" y="696"/>
                    <a:pt x="264" y="704"/>
                  </a:cubicBezTo>
                  <a:cubicBezTo>
                    <a:pt x="360" y="712"/>
                    <a:pt x="632" y="672"/>
                    <a:pt x="696" y="608"/>
                  </a:cubicBezTo>
                  <a:cubicBezTo>
                    <a:pt x="760" y="544"/>
                    <a:pt x="680" y="392"/>
                    <a:pt x="648" y="320"/>
                  </a:cubicBezTo>
                  <a:cubicBezTo>
                    <a:pt x="616" y="248"/>
                    <a:pt x="520" y="224"/>
                    <a:pt x="504" y="176"/>
                  </a:cubicBezTo>
                  <a:cubicBezTo>
                    <a:pt x="488" y="128"/>
                    <a:pt x="592" y="56"/>
                    <a:pt x="552" y="32"/>
                  </a:cubicBezTo>
                  <a:cubicBezTo>
                    <a:pt x="512" y="8"/>
                    <a:pt x="352" y="0"/>
                    <a:pt x="264" y="3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29705" name="Oval 9"/>
            <p:cNvSpPr>
              <a:spLocks noChangeArrowheads="1"/>
            </p:cNvSpPr>
            <p:nvPr/>
          </p:nvSpPr>
          <p:spPr bwMode="auto">
            <a:xfrm>
              <a:off x="2520" y="3152"/>
              <a:ext cx="192" cy="192"/>
            </a:xfrm>
            <a:prstGeom prst="ellipse">
              <a:avLst/>
            </a:prstGeom>
            <a:solidFill>
              <a:srgbClr val="FEF814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5.69049E-7 L 0.17152 0.247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1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58316E-6 L -0.15833 0.26648 " pathEditMode="relative" ptsTypes="AA">
                                      <p:cBhvr>
                                        <p:cTn id="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Sexual Reproduction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Finding a mate to join cells can be difficult limiting the chances for reproduction.</a:t>
            </a:r>
          </a:p>
          <a:p>
            <a:endParaRPr lang="en-US"/>
          </a:p>
          <a:p>
            <a:r>
              <a:rPr lang="en-US"/>
              <a:t>Genetic diversity provides the species with a greater chance of survival.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Asexual Reproduction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667000"/>
          </a:xfrm>
        </p:spPr>
        <p:txBody>
          <a:bodyPr/>
          <a:lstStyle/>
          <a:p>
            <a:r>
              <a:rPr lang="en-US" sz="2800"/>
              <a:t>There a several type of asexual reproduction.</a:t>
            </a:r>
          </a:p>
          <a:p>
            <a:r>
              <a:rPr lang="en-US" sz="2800"/>
              <a:t>Binary fission- organism splits directly into two equal-sized offspring, each with the parent’s genetic material.</a:t>
            </a:r>
          </a:p>
          <a:p>
            <a:pPr lvl="1"/>
            <a:r>
              <a:rPr lang="en-US" sz="2400"/>
              <a:t>Occurs in bacteria and other single-celled organisms</a:t>
            </a:r>
          </a:p>
        </p:txBody>
      </p:sp>
      <p:sp>
        <p:nvSpPr>
          <p:cNvPr id="32772" name="Freeform 4"/>
          <p:cNvSpPr>
            <a:spLocks/>
          </p:cNvSpPr>
          <p:nvPr/>
        </p:nvSpPr>
        <p:spPr bwMode="auto">
          <a:xfrm>
            <a:off x="3327400" y="4805363"/>
            <a:ext cx="1574800" cy="1392237"/>
          </a:xfrm>
          <a:custGeom>
            <a:avLst/>
            <a:gdLst/>
            <a:ahLst/>
            <a:cxnLst>
              <a:cxn ang="0">
                <a:pos x="256" y="141"/>
              </a:cxn>
              <a:cxn ang="0">
                <a:pos x="16" y="381"/>
              </a:cxn>
              <a:cxn ang="0">
                <a:pos x="160" y="717"/>
              </a:cxn>
              <a:cxn ang="0">
                <a:pos x="496" y="861"/>
              </a:cxn>
              <a:cxn ang="0">
                <a:pos x="928" y="621"/>
              </a:cxn>
              <a:cxn ang="0">
                <a:pos x="880" y="285"/>
              </a:cxn>
              <a:cxn ang="0">
                <a:pos x="688" y="45"/>
              </a:cxn>
              <a:cxn ang="0">
                <a:pos x="452" y="16"/>
              </a:cxn>
              <a:cxn ang="0">
                <a:pos x="256" y="141"/>
              </a:cxn>
            </a:cxnLst>
            <a:rect l="0" t="0" r="r" b="b"/>
            <a:pathLst>
              <a:path w="992" h="877">
                <a:moveTo>
                  <a:pt x="256" y="141"/>
                </a:moveTo>
                <a:cubicBezTo>
                  <a:pt x="200" y="197"/>
                  <a:pt x="32" y="285"/>
                  <a:pt x="16" y="381"/>
                </a:cubicBezTo>
                <a:cubicBezTo>
                  <a:pt x="0" y="477"/>
                  <a:pt x="80" y="637"/>
                  <a:pt x="160" y="717"/>
                </a:cubicBezTo>
                <a:cubicBezTo>
                  <a:pt x="240" y="797"/>
                  <a:pt x="368" y="877"/>
                  <a:pt x="496" y="861"/>
                </a:cubicBezTo>
                <a:cubicBezTo>
                  <a:pt x="624" y="845"/>
                  <a:pt x="864" y="717"/>
                  <a:pt x="928" y="621"/>
                </a:cubicBezTo>
                <a:cubicBezTo>
                  <a:pt x="992" y="525"/>
                  <a:pt x="920" y="381"/>
                  <a:pt x="880" y="285"/>
                </a:cubicBezTo>
                <a:cubicBezTo>
                  <a:pt x="840" y="189"/>
                  <a:pt x="759" y="90"/>
                  <a:pt x="688" y="45"/>
                </a:cubicBezTo>
                <a:cubicBezTo>
                  <a:pt x="617" y="0"/>
                  <a:pt x="524" y="0"/>
                  <a:pt x="452" y="16"/>
                </a:cubicBezTo>
                <a:cubicBezTo>
                  <a:pt x="380" y="32"/>
                  <a:pt x="297" y="115"/>
                  <a:pt x="256" y="14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2776" name="Freeform 8"/>
          <p:cNvSpPr>
            <a:spLocks/>
          </p:cNvSpPr>
          <p:nvPr/>
        </p:nvSpPr>
        <p:spPr bwMode="auto">
          <a:xfrm>
            <a:off x="3330575" y="4767263"/>
            <a:ext cx="873125" cy="1430337"/>
          </a:xfrm>
          <a:custGeom>
            <a:avLst/>
            <a:gdLst/>
            <a:ahLst/>
            <a:cxnLst>
              <a:cxn ang="0">
                <a:pos x="293" y="127"/>
              </a:cxn>
              <a:cxn ang="0">
                <a:pos x="55" y="325"/>
              </a:cxn>
              <a:cxn ang="0">
                <a:pos x="14" y="494"/>
              </a:cxn>
              <a:cxn ang="0">
                <a:pos x="142" y="709"/>
              </a:cxn>
              <a:cxn ang="0">
                <a:pos x="375" y="878"/>
              </a:cxn>
              <a:cxn ang="0">
                <a:pos x="464" y="574"/>
              </a:cxn>
              <a:cxn ang="0">
                <a:pos x="511" y="259"/>
              </a:cxn>
              <a:cxn ang="0">
                <a:pos x="514" y="22"/>
              </a:cxn>
              <a:cxn ang="0">
                <a:pos x="293" y="127"/>
              </a:cxn>
            </a:cxnLst>
            <a:rect l="0" t="0" r="r" b="b"/>
            <a:pathLst>
              <a:path w="550" h="901">
                <a:moveTo>
                  <a:pt x="293" y="127"/>
                </a:moveTo>
                <a:cubicBezTo>
                  <a:pt x="216" y="181"/>
                  <a:pt x="101" y="264"/>
                  <a:pt x="55" y="325"/>
                </a:cubicBezTo>
                <a:cubicBezTo>
                  <a:pt x="9" y="386"/>
                  <a:pt x="0" y="430"/>
                  <a:pt x="14" y="494"/>
                </a:cubicBezTo>
                <a:cubicBezTo>
                  <a:pt x="28" y="558"/>
                  <a:pt x="82" y="645"/>
                  <a:pt x="142" y="709"/>
                </a:cubicBezTo>
                <a:cubicBezTo>
                  <a:pt x="202" y="773"/>
                  <a:pt x="321" y="901"/>
                  <a:pt x="375" y="878"/>
                </a:cubicBezTo>
                <a:cubicBezTo>
                  <a:pt x="429" y="855"/>
                  <a:pt x="441" y="677"/>
                  <a:pt x="464" y="574"/>
                </a:cubicBezTo>
                <a:cubicBezTo>
                  <a:pt x="487" y="471"/>
                  <a:pt x="503" y="351"/>
                  <a:pt x="511" y="259"/>
                </a:cubicBezTo>
                <a:cubicBezTo>
                  <a:pt x="519" y="167"/>
                  <a:pt x="550" y="44"/>
                  <a:pt x="514" y="22"/>
                </a:cubicBezTo>
                <a:cubicBezTo>
                  <a:pt x="478" y="0"/>
                  <a:pt x="339" y="105"/>
                  <a:pt x="293" y="127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2778" name="Freeform 10"/>
          <p:cNvSpPr>
            <a:spLocks/>
          </p:cNvSpPr>
          <p:nvPr/>
        </p:nvSpPr>
        <p:spPr bwMode="auto">
          <a:xfrm>
            <a:off x="3962400" y="4752975"/>
            <a:ext cx="896938" cy="1455738"/>
          </a:xfrm>
          <a:custGeom>
            <a:avLst/>
            <a:gdLst/>
            <a:ahLst/>
            <a:cxnLst>
              <a:cxn ang="0">
                <a:pos x="157" y="43"/>
              </a:cxn>
              <a:cxn ang="0">
                <a:pos x="111" y="381"/>
              </a:cxn>
              <a:cxn ang="0">
                <a:pos x="61" y="722"/>
              </a:cxn>
              <a:cxn ang="0">
                <a:pos x="43" y="902"/>
              </a:cxn>
              <a:cxn ang="0">
                <a:pos x="317" y="815"/>
              </a:cxn>
              <a:cxn ang="0">
                <a:pos x="535" y="625"/>
              </a:cxn>
              <a:cxn ang="0">
                <a:pos x="500" y="381"/>
              </a:cxn>
              <a:cxn ang="0">
                <a:pos x="343" y="119"/>
              </a:cxn>
              <a:cxn ang="0">
                <a:pos x="157" y="43"/>
              </a:cxn>
            </a:cxnLst>
            <a:rect l="0" t="0" r="r" b="b"/>
            <a:pathLst>
              <a:path w="565" h="917">
                <a:moveTo>
                  <a:pt x="157" y="43"/>
                </a:moveTo>
                <a:cubicBezTo>
                  <a:pt x="118" y="87"/>
                  <a:pt x="127" y="268"/>
                  <a:pt x="111" y="381"/>
                </a:cubicBezTo>
                <a:cubicBezTo>
                  <a:pt x="95" y="494"/>
                  <a:pt x="72" y="635"/>
                  <a:pt x="61" y="722"/>
                </a:cubicBezTo>
                <a:cubicBezTo>
                  <a:pt x="50" y="809"/>
                  <a:pt x="0" y="887"/>
                  <a:pt x="43" y="902"/>
                </a:cubicBezTo>
                <a:cubicBezTo>
                  <a:pt x="86" y="917"/>
                  <a:pt x="235" y="861"/>
                  <a:pt x="317" y="815"/>
                </a:cubicBezTo>
                <a:cubicBezTo>
                  <a:pt x="399" y="769"/>
                  <a:pt x="505" y="697"/>
                  <a:pt x="535" y="625"/>
                </a:cubicBezTo>
                <a:cubicBezTo>
                  <a:pt x="565" y="553"/>
                  <a:pt x="532" y="465"/>
                  <a:pt x="500" y="381"/>
                </a:cubicBezTo>
                <a:cubicBezTo>
                  <a:pt x="468" y="297"/>
                  <a:pt x="400" y="175"/>
                  <a:pt x="343" y="119"/>
                </a:cubicBezTo>
                <a:cubicBezTo>
                  <a:pt x="286" y="63"/>
                  <a:pt x="193" y="0"/>
                  <a:pt x="157" y="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3886200" y="5257800"/>
            <a:ext cx="3810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3886200" y="5257800"/>
            <a:ext cx="3810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2779" name="Oval 11"/>
          <p:cNvSpPr>
            <a:spLocks noChangeArrowheads="1"/>
          </p:cNvSpPr>
          <p:nvPr/>
        </p:nvSpPr>
        <p:spPr bwMode="auto">
          <a:xfrm>
            <a:off x="4419600" y="5410200"/>
            <a:ext cx="3810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2780" name="Oval 12"/>
          <p:cNvSpPr>
            <a:spLocks noChangeArrowheads="1"/>
          </p:cNvSpPr>
          <p:nvPr/>
        </p:nvSpPr>
        <p:spPr bwMode="auto">
          <a:xfrm>
            <a:off x="3429000" y="5181600"/>
            <a:ext cx="3810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12977E-6 L 0.05417 0.01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12977E-6 L -0.04583 -0.005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5833 0.0 " pathEditMode="relative" ptsTypes="AA">
                                      <p:cBhvr>
                                        <p:cTn id="32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5833 0.0 " pathEditMode="relative" ptsTypes="AA">
                                      <p:cBhvr>
                                        <p:cTn id="34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25 0.0 " pathEditMode="relative" ptsTypes="AA">
                                      <p:cBhvr>
                                        <p:cTn id="36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25 0.0 " pathEditMode="relative" ptsTypes="AA">
                                      <p:cBhvr>
                                        <p:cTn id="38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6" grpId="0" animBg="1"/>
      <p:bldP spid="32776" grpId="1" animBg="1"/>
      <p:bldP spid="32778" grpId="0" animBg="1"/>
      <p:bldP spid="32778" grpId="1" animBg="1"/>
      <p:bldP spid="32774" grpId="0" animBg="1"/>
      <p:bldP spid="32774" grpId="1" animBg="1"/>
      <p:bldP spid="32773" grpId="0" animBg="1"/>
      <p:bldP spid="32773" grpId="1" animBg="1"/>
      <p:bldP spid="32779" grpId="0" animBg="1"/>
      <p:bldP spid="32779" grpId="1" animBg="1"/>
      <p:bldP spid="32780" grpId="0" animBg="1"/>
      <p:bldP spid="3278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1-OLIH023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848600" cy="4865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1676400"/>
          </a:xfrm>
        </p:spPr>
        <p:txBody>
          <a:bodyPr/>
          <a:lstStyle/>
          <a:p>
            <a:r>
              <a:rPr lang="en-US" sz="2800" u="sng"/>
              <a:t>Francisco Redi (1668)-</a:t>
            </a:r>
            <a:r>
              <a:rPr lang="en-US" sz="2800"/>
              <a:t> he suggested that living things do not come from non-living things, they come from other living things</a:t>
            </a:r>
          </a:p>
        </p:txBody>
      </p:sp>
      <p:pic>
        <p:nvPicPr>
          <p:cNvPr id="6149" name="Picture 5" descr="Experimentos+de+Red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0200" y="3429000"/>
            <a:ext cx="5562600" cy="2933700"/>
          </a:xfr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057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u="sng"/>
              <a:t>Budding</a:t>
            </a:r>
            <a:r>
              <a:rPr lang="en-US" sz="2800"/>
              <a:t>- offspring begins as a small outgrowth of the parent and eventually breaks off, becoming an organism on its own.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Occurs in some single-celled organisms like yeast but also in some multi-celled organism like Hydra</a:t>
            </a:r>
          </a:p>
        </p:txBody>
      </p:sp>
      <p:sp>
        <p:nvSpPr>
          <p:cNvPr id="34820" name="Freeform 4"/>
          <p:cNvSpPr>
            <a:spLocks/>
          </p:cNvSpPr>
          <p:nvPr/>
        </p:nvSpPr>
        <p:spPr bwMode="auto">
          <a:xfrm>
            <a:off x="901700" y="4102100"/>
            <a:ext cx="6972300" cy="1346200"/>
          </a:xfrm>
          <a:custGeom>
            <a:avLst/>
            <a:gdLst/>
            <a:ahLst/>
            <a:cxnLst>
              <a:cxn ang="0">
                <a:pos x="488" y="392"/>
              </a:cxn>
              <a:cxn ang="0">
                <a:pos x="1256" y="296"/>
              </a:cxn>
              <a:cxn ang="0">
                <a:pos x="1736" y="392"/>
              </a:cxn>
              <a:cxn ang="0">
                <a:pos x="2600" y="344"/>
              </a:cxn>
              <a:cxn ang="0">
                <a:pos x="3224" y="56"/>
              </a:cxn>
              <a:cxn ang="0">
                <a:pos x="3896" y="56"/>
              </a:cxn>
              <a:cxn ang="0">
                <a:pos x="4328" y="392"/>
              </a:cxn>
              <a:cxn ang="0">
                <a:pos x="4280" y="680"/>
              </a:cxn>
              <a:cxn ang="0">
                <a:pos x="4088" y="728"/>
              </a:cxn>
              <a:cxn ang="0">
                <a:pos x="3656" y="440"/>
              </a:cxn>
              <a:cxn ang="0">
                <a:pos x="3080" y="488"/>
              </a:cxn>
              <a:cxn ang="0">
                <a:pos x="2504" y="776"/>
              </a:cxn>
              <a:cxn ang="0">
                <a:pos x="1400" y="824"/>
              </a:cxn>
              <a:cxn ang="0">
                <a:pos x="872" y="632"/>
              </a:cxn>
              <a:cxn ang="0">
                <a:pos x="152" y="824"/>
              </a:cxn>
              <a:cxn ang="0">
                <a:pos x="56" y="536"/>
              </a:cxn>
              <a:cxn ang="0">
                <a:pos x="488" y="392"/>
              </a:cxn>
            </a:cxnLst>
            <a:rect l="0" t="0" r="r" b="b"/>
            <a:pathLst>
              <a:path w="4392" h="848">
                <a:moveTo>
                  <a:pt x="488" y="392"/>
                </a:moveTo>
                <a:cubicBezTo>
                  <a:pt x="688" y="352"/>
                  <a:pt x="1048" y="296"/>
                  <a:pt x="1256" y="296"/>
                </a:cubicBezTo>
                <a:cubicBezTo>
                  <a:pt x="1464" y="296"/>
                  <a:pt x="1512" y="384"/>
                  <a:pt x="1736" y="392"/>
                </a:cubicBezTo>
                <a:cubicBezTo>
                  <a:pt x="1960" y="400"/>
                  <a:pt x="2352" y="400"/>
                  <a:pt x="2600" y="344"/>
                </a:cubicBezTo>
                <a:cubicBezTo>
                  <a:pt x="2848" y="288"/>
                  <a:pt x="3008" y="104"/>
                  <a:pt x="3224" y="56"/>
                </a:cubicBezTo>
                <a:cubicBezTo>
                  <a:pt x="3440" y="8"/>
                  <a:pt x="3712" y="0"/>
                  <a:pt x="3896" y="56"/>
                </a:cubicBezTo>
                <a:cubicBezTo>
                  <a:pt x="4080" y="112"/>
                  <a:pt x="4264" y="288"/>
                  <a:pt x="4328" y="392"/>
                </a:cubicBezTo>
                <a:cubicBezTo>
                  <a:pt x="4392" y="496"/>
                  <a:pt x="4320" y="624"/>
                  <a:pt x="4280" y="680"/>
                </a:cubicBezTo>
                <a:cubicBezTo>
                  <a:pt x="4240" y="736"/>
                  <a:pt x="4192" y="768"/>
                  <a:pt x="4088" y="728"/>
                </a:cubicBezTo>
                <a:cubicBezTo>
                  <a:pt x="3984" y="688"/>
                  <a:pt x="3824" y="480"/>
                  <a:pt x="3656" y="440"/>
                </a:cubicBezTo>
                <a:cubicBezTo>
                  <a:pt x="3488" y="400"/>
                  <a:pt x="3272" y="432"/>
                  <a:pt x="3080" y="488"/>
                </a:cubicBezTo>
                <a:cubicBezTo>
                  <a:pt x="2888" y="544"/>
                  <a:pt x="2784" y="720"/>
                  <a:pt x="2504" y="776"/>
                </a:cubicBezTo>
                <a:cubicBezTo>
                  <a:pt x="2224" y="832"/>
                  <a:pt x="1672" y="848"/>
                  <a:pt x="1400" y="824"/>
                </a:cubicBezTo>
                <a:cubicBezTo>
                  <a:pt x="1128" y="800"/>
                  <a:pt x="1080" y="632"/>
                  <a:pt x="872" y="632"/>
                </a:cubicBezTo>
                <a:cubicBezTo>
                  <a:pt x="664" y="632"/>
                  <a:pt x="288" y="840"/>
                  <a:pt x="152" y="824"/>
                </a:cubicBezTo>
                <a:cubicBezTo>
                  <a:pt x="16" y="808"/>
                  <a:pt x="0" y="608"/>
                  <a:pt x="56" y="536"/>
                </a:cubicBezTo>
                <a:cubicBezTo>
                  <a:pt x="112" y="464"/>
                  <a:pt x="288" y="432"/>
                  <a:pt x="488" y="392"/>
                </a:cubicBez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4821" name="Freeform 5"/>
          <p:cNvSpPr>
            <a:spLocks/>
          </p:cNvSpPr>
          <p:nvPr/>
        </p:nvSpPr>
        <p:spPr bwMode="auto">
          <a:xfrm>
            <a:off x="2362200" y="4343400"/>
            <a:ext cx="241300" cy="241300"/>
          </a:xfrm>
          <a:custGeom>
            <a:avLst/>
            <a:gdLst/>
            <a:ahLst/>
            <a:cxnLst>
              <a:cxn ang="0">
                <a:pos x="104" y="248"/>
              </a:cxn>
              <a:cxn ang="0">
                <a:pos x="56" y="200"/>
              </a:cxn>
              <a:cxn ang="0">
                <a:pos x="56" y="104"/>
              </a:cxn>
              <a:cxn ang="0">
                <a:pos x="8" y="56"/>
              </a:cxn>
              <a:cxn ang="0">
                <a:pos x="8" y="8"/>
              </a:cxn>
              <a:cxn ang="0">
                <a:pos x="56" y="8"/>
              </a:cxn>
              <a:cxn ang="0">
                <a:pos x="104" y="56"/>
              </a:cxn>
              <a:cxn ang="0">
                <a:pos x="104" y="152"/>
              </a:cxn>
              <a:cxn ang="0">
                <a:pos x="152" y="200"/>
              </a:cxn>
              <a:cxn ang="0">
                <a:pos x="152" y="248"/>
              </a:cxn>
              <a:cxn ang="0">
                <a:pos x="104" y="248"/>
              </a:cxn>
            </a:cxnLst>
            <a:rect l="0" t="0" r="r" b="b"/>
            <a:pathLst>
              <a:path w="160" h="256">
                <a:moveTo>
                  <a:pt x="104" y="248"/>
                </a:moveTo>
                <a:cubicBezTo>
                  <a:pt x="88" y="240"/>
                  <a:pt x="64" y="224"/>
                  <a:pt x="56" y="200"/>
                </a:cubicBezTo>
                <a:cubicBezTo>
                  <a:pt x="48" y="176"/>
                  <a:pt x="64" y="128"/>
                  <a:pt x="56" y="104"/>
                </a:cubicBezTo>
                <a:cubicBezTo>
                  <a:pt x="48" y="80"/>
                  <a:pt x="16" y="72"/>
                  <a:pt x="8" y="56"/>
                </a:cubicBezTo>
                <a:cubicBezTo>
                  <a:pt x="0" y="40"/>
                  <a:pt x="0" y="16"/>
                  <a:pt x="8" y="8"/>
                </a:cubicBezTo>
                <a:cubicBezTo>
                  <a:pt x="16" y="0"/>
                  <a:pt x="40" y="0"/>
                  <a:pt x="56" y="8"/>
                </a:cubicBezTo>
                <a:cubicBezTo>
                  <a:pt x="72" y="16"/>
                  <a:pt x="96" y="32"/>
                  <a:pt x="104" y="56"/>
                </a:cubicBezTo>
                <a:cubicBezTo>
                  <a:pt x="112" y="80"/>
                  <a:pt x="96" y="128"/>
                  <a:pt x="104" y="152"/>
                </a:cubicBezTo>
                <a:cubicBezTo>
                  <a:pt x="112" y="176"/>
                  <a:pt x="144" y="184"/>
                  <a:pt x="152" y="200"/>
                </a:cubicBezTo>
                <a:cubicBezTo>
                  <a:pt x="160" y="216"/>
                  <a:pt x="160" y="240"/>
                  <a:pt x="152" y="248"/>
                </a:cubicBezTo>
                <a:cubicBezTo>
                  <a:pt x="144" y="256"/>
                  <a:pt x="120" y="256"/>
                  <a:pt x="104" y="248"/>
                </a:cubicBez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48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98358E-6 L 0.01666 -0.07772 " pathEditMode="relative" ptsTypes="AA">
                                      <p:cBhvr>
                                        <p:cTn id="10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2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1" grpId="1" animBg="1"/>
      <p:bldP spid="34821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HydraBud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391400" cy="5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u="sng"/>
              <a:t>Fragmentation</a:t>
            </a:r>
            <a:r>
              <a:rPr lang="en-US" sz="2800"/>
              <a:t>- a new organism is formed from a part that breaks off from the parent.</a:t>
            </a:r>
          </a:p>
          <a:p>
            <a:pPr lvl="1"/>
            <a:r>
              <a:rPr lang="en-US" sz="2400"/>
              <a:t>Many types of plants and animals can undergo fragmentation.</a:t>
            </a:r>
          </a:p>
        </p:txBody>
      </p:sp>
      <p:sp>
        <p:nvSpPr>
          <p:cNvPr id="36868" name="Freeform 4"/>
          <p:cNvSpPr>
            <a:spLocks/>
          </p:cNvSpPr>
          <p:nvPr/>
        </p:nvSpPr>
        <p:spPr bwMode="auto">
          <a:xfrm>
            <a:off x="1879600" y="4343400"/>
            <a:ext cx="5359400" cy="685800"/>
          </a:xfrm>
          <a:custGeom>
            <a:avLst/>
            <a:gdLst/>
            <a:ahLst/>
            <a:cxnLst>
              <a:cxn ang="0">
                <a:pos x="160" y="192"/>
              </a:cxn>
              <a:cxn ang="0">
                <a:pos x="688" y="48"/>
              </a:cxn>
              <a:cxn ang="0">
                <a:pos x="1216" y="192"/>
              </a:cxn>
              <a:cxn ang="0">
                <a:pos x="1744" y="48"/>
              </a:cxn>
              <a:cxn ang="0">
                <a:pos x="2272" y="144"/>
              </a:cxn>
              <a:cxn ang="0">
                <a:pos x="2992" y="0"/>
              </a:cxn>
              <a:cxn ang="0">
                <a:pos x="3280" y="144"/>
              </a:cxn>
              <a:cxn ang="0">
                <a:pos x="2416" y="384"/>
              </a:cxn>
              <a:cxn ang="0">
                <a:pos x="1840" y="288"/>
              </a:cxn>
              <a:cxn ang="0">
                <a:pos x="1264" y="432"/>
              </a:cxn>
              <a:cxn ang="0">
                <a:pos x="736" y="288"/>
              </a:cxn>
              <a:cxn ang="0">
                <a:pos x="256" y="384"/>
              </a:cxn>
              <a:cxn ang="0">
                <a:pos x="16" y="336"/>
              </a:cxn>
              <a:cxn ang="0">
                <a:pos x="160" y="192"/>
              </a:cxn>
            </a:cxnLst>
            <a:rect l="0" t="0" r="r" b="b"/>
            <a:pathLst>
              <a:path w="3376" h="432">
                <a:moveTo>
                  <a:pt x="160" y="192"/>
                </a:moveTo>
                <a:cubicBezTo>
                  <a:pt x="272" y="144"/>
                  <a:pt x="512" y="48"/>
                  <a:pt x="688" y="48"/>
                </a:cubicBezTo>
                <a:cubicBezTo>
                  <a:pt x="864" y="48"/>
                  <a:pt x="1040" y="192"/>
                  <a:pt x="1216" y="192"/>
                </a:cubicBezTo>
                <a:cubicBezTo>
                  <a:pt x="1392" y="192"/>
                  <a:pt x="1568" y="56"/>
                  <a:pt x="1744" y="48"/>
                </a:cubicBezTo>
                <a:cubicBezTo>
                  <a:pt x="1920" y="40"/>
                  <a:pt x="2064" y="152"/>
                  <a:pt x="2272" y="144"/>
                </a:cubicBezTo>
                <a:cubicBezTo>
                  <a:pt x="2480" y="136"/>
                  <a:pt x="2824" y="0"/>
                  <a:pt x="2992" y="0"/>
                </a:cubicBezTo>
                <a:cubicBezTo>
                  <a:pt x="3160" y="0"/>
                  <a:pt x="3376" y="80"/>
                  <a:pt x="3280" y="144"/>
                </a:cubicBezTo>
                <a:cubicBezTo>
                  <a:pt x="3184" y="208"/>
                  <a:pt x="2656" y="360"/>
                  <a:pt x="2416" y="384"/>
                </a:cubicBezTo>
                <a:cubicBezTo>
                  <a:pt x="2176" y="408"/>
                  <a:pt x="2032" y="280"/>
                  <a:pt x="1840" y="288"/>
                </a:cubicBezTo>
                <a:cubicBezTo>
                  <a:pt x="1648" y="296"/>
                  <a:pt x="1448" y="432"/>
                  <a:pt x="1264" y="432"/>
                </a:cubicBezTo>
                <a:cubicBezTo>
                  <a:pt x="1080" y="432"/>
                  <a:pt x="904" y="296"/>
                  <a:pt x="736" y="288"/>
                </a:cubicBezTo>
                <a:cubicBezTo>
                  <a:pt x="568" y="280"/>
                  <a:pt x="376" y="376"/>
                  <a:pt x="256" y="384"/>
                </a:cubicBezTo>
                <a:cubicBezTo>
                  <a:pt x="136" y="392"/>
                  <a:pt x="32" y="368"/>
                  <a:pt x="16" y="336"/>
                </a:cubicBezTo>
                <a:cubicBezTo>
                  <a:pt x="0" y="304"/>
                  <a:pt x="48" y="240"/>
                  <a:pt x="160" y="192"/>
                </a:cubicBezTo>
                <a:close/>
              </a:path>
            </a:pathLst>
          </a:custGeom>
          <a:solidFill>
            <a:srgbClr val="897D7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6869" name="Freeform 5"/>
          <p:cNvSpPr>
            <a:spLocks/>
          </p:cNvSpPr>
          <p:nvPr/>
        </p:nvSpPr>
        <p:spPr bwMode="auto">
          <a:xfrm>
            <a:off x="1898650" y="4418013"/>
            <a:ext cx="2736850" cy="623887"/>
          </a:xfrm>
          <a:custGeom>
            <a:avLst/>
            <a:gdLst/>
            <a:ahLst/>
            <a:cxnLst>
              <a:cxn ang="0">
                <a:pos x="4" y="289"/>
              </a:cxn>
              <a:cxn ang="0">
                <a:pos x="171" y="138"/>
              </a:cxn>
              <a:cxn ang="0">
                <a:pos x="676" y="1"/>
              </a:cxn>
              <a:cxn ang="0">
                <a:pos x="1156" y="145"/>
              </a:cxn>
              <a:cxn ang="0">
                <a:pos x="1636" y="1"/>
              </a:cxn>
              <a:cxn ang="0">
                <a:pos x="1684" y="145"/>
              </a:cxn>
              <a:cxn ang="0">
                <a:pos x="1588" y="289"/>
              </a:cxn>
              <a:cxn ang="0">
                <a:pos x="1252" y="385"/>
              </a:cxn>
              <a:cxn ang="0">
                <a:pos x="724" y="241"/>
              </a:cxn>
              <a:cxn ang="0">
                <a:pos x="171" y="341"/>
              </a:cxn>
              <a:cxn ang="0">
                <a:pos x="4" y="289"/>
              </a:cxn>
            </a:cxnLst>
            <a:rect l="0" t="0" r="r" b="b"/>
            <a:pathLst>
              <a:path w="1724" h="393">
                <a:moveTo>
                  <a:pt x="4" y="289"/>
                </a:moveTo>
                <a:cubicBezTo>
                  <a:pt x="0" y="256"/>
                  <a:pt x="59" y="186"/>
                  <a:pt x="171" y="138"/>
                </a:cubicBezTo>
                <a:cubicBezTo>
                  <a:pt x="283" y="90"/>
                  <a:pt x="512" y="0"/>
                  <a:pt x="676" y="1"/>
                </a:cubicBezTo>
                <a:cubicBezTo>
                  <a:pt x="840" y="2"/>
                  <a:pt x="996" y="145"/>
                  <a:pt x="1156" y="145"/>
                </a:cubicBezTo>
                <a:cubicBezTo>
                  <a:pt x="1316" y="145"/>
                  <a:pt x="1548" y="1"/>
                  <a:pt x="1636" y="1"/>
                </a:cubicBezTo>
                <a:cubicBezTo>
                  <a:pt x="1724" y="1"/>
                  <a:pt x="1692" y="97"/>
                  <a:pt x="1684" y="145"/>
                </a:cubicBezTo>
                <a:cubicBezTo>
                  <a:pt x="1676" y="193"/>
                  <a:pt x="1660" y="249"/>
                  <a:pt x="1588" y="289"/>
                </a:cubicBezTo>
                <a:cubicBezTo>
                  <a:pt x="1516" y="329"/>
                  <a:pt x="1396" y="393"/>
                  <a:pt x="1252" y="385"/>
                </a:cubicBezTo>
                <a:cubicBezTo>
                  <a:pt x="1108" y="377"/>
                  <a:pt x="904" y="248"/>
                  <a:pt x="724" y="241"/>
                </a:cubicBezTo>
                <a:cubicBezTo>
                  <a:pt x="544" y="234"/>
                  <a:pt x="291" y="333"/>
                  <a:pt x="171" y="341"/>
                </a:cubicBezTo>
                <a:cubicBezTo>
                  <a:pt x="51" y="349"/>
                  <a:pt x="39" y="300"/>
                  <a:pt x="4" y="289"/>
                </a:cubicBezTo>
                <a:close/>
              </a:path>
            </a:pathLst>
          </a:custGeom>
          <a:solidFill>
            <a:srgbClr val="897D7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6870" name="Freeform 6"/>
          <p:cNvSpPr>
            <a:spLocks/>
          </p:cNvSpPr>
          <p:nvPr/>
        </p:nvSpPr>
        <p:spPr bwMode="auto">
          <a:xfrm>
            <a:off x="4508500" y="4327525"/>
            <a:ext cx="2638425" cy="638175"/>
          </a:xfrm>
          <a:custGeom>
            <a:avLst/>
            <a:gdLst/>
            <a:ahLst/>
            <a:cxnLst>
              <a:cxn ang="0">
                <a:pos x="88" y="58"/>
              </a:cxn>
              <a:cxn ang="0">
                <a:pos x="568" y="154"/>
              </a:cxn>
              <a:cxn ang="0">
                <a:pos x="1288" y="10"/>
              </a:cxn>
              <a:cxn ang="0">
                <a:pos x="1646" y="96"/>
              </a:cxn>
              <a:cxn ang="0">
                <a:pos x="1384" y="250"/>
              </a:cxn>
              <a:cxn ang="0">
                <a:pos x="712" y="394"/>
              </a:cxn>
              <a:cxn ang="0">
                <a:pos x="232" y="298"/>
              </a:cxn>
              <a:cxn ang="0">
                <a:pos x="40" y="250"/>
              </a:cxn>
              <a:cxn ang="0">
                <a:pos x="88" y="58"/>
              </a:cxn>
            </a:cxnLst>
            <a:rect l="0" t="0" r="r" b="b"/>
            <a:pathLst>
              <a:path w="1662" h="402">
                <a:moveTo>
                  <a:pt x="88" y="58"/>
                </a:moveTo>
                <a:cubicBezTo>
                  <a:pt x="176" y="42"/>
                  <a:pt x="368" y="162"/>
                  <a:pt x="568" y="154"/>
                </a:cubicBezTo>
                <a:cubicBezTo>
                  <a:pt x="768" y="146"/>
                  <a:pt x="1108" y="20"/>
                  <a:pt x="1288" y="10"/>
                </a:cubicBezTo>
                <a:cubicBezTo>
                  <a:pt x="1468" y="0"/>
                  <a:pt x="1630" y="56"/>
                  <a:pt x="1646" y="96"/>
                </a:cubicBezTo>
                <a:cubicBezTo>
                  <a:pt x="1662" y="136"/>
                  <a:pt x="1540" y="200"/>
                  <a:pt x="1384" y="250"/>
                </a:cubicBezTo>
                <a:cubicBezTo>
                  <a:pt x="1228" y="300"/>
                  <a:pt x="904" y="386"/>
                  <a:pt x="712" y="394"/>
                </a:cubicBezTo>
                <a:cubicBezTo>
                  <a:pt x="520" y="402"/>
                  <a:pt x="344" y="322"/>
                  <a:pt x="232" y="298"/>
                </a:cubicBezTo>
                <a:cubicBezTo>
                  <a:pt x="120" y="274"/>
                  <a:pt x="64" y="290"/>
                  <a:pt x="40" y="250"/>
                </a:cubicBezTo>
                <a:cubicBezTo>
                  <a:pt x="16" y="210"/>
                  <a:pt x="0" y="74"/>
                  <a:pt x="88" y="58"/>
                </a:cubicBezTo>
                <a:close/>
              </a:path>
            </a:pathLst>
          </a:custGeom>
          <a:solidFill>
            <a:srgbClr val="897D7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36871" name="Picture 7" descr="j02941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65250" y="152400"/>
            <a:ext cx="3148013" cy="37322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0" presetClass="pat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2.37104E-6 L 0.05834 0.18875 " pathEditMode="relative" ptsTypes="AA">
                                      <p:cBhvr>
                                        <p:cTn id="23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36294E-6 L -0.125 7.36294E-6 " pathEditMode="relative" ptsTypes="AA">
                                      <p:cBhvr>
                                        <p:cTn id="47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animClr clrSpc="rgb" dir="cw">
                                      <p:cBhvr>
                                        <p:cTn id="50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97D79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4.72126E-6 L 0.12499 -0.0111 " pathEditMode="relative" ptsTypes="AA">
                                      <p:cBhvr>
                                        <p:cTn id="59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8" grpId="1" animBg="1"/>
      <p:bldP spid="36869" grpId="0" animBg="1"/>
      <p:bldP spid="36869" grpId="1" animBg="1"/>
      <p:bldP spid="36869" grpId="2" animBg="1"/>
      <p:bldP spid="36870" grpId="0" animBg="1"/>
      <p:bldP spid="36870" grpId="1" animBg="1"/>
      <p:bldP spid="36870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spirogyra-fragment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57250"/>
            <a:ext cx="6172200" cy="5081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3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u="sng"/>
              <a:t>Spore formation-</a:t>
            </a:r>
            <a:r>
              <a:rPr lang="en-US" sz="2800"/>
              <a:t> the organism undergoes cell division to produce smaller identical cells, called spores, that are usually housed in the parent cell.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Occurs in many plants and fungus.</a:t>
            </a:r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2667000" y="4114800"/>
            <a:ext cx="4191000" cy="2057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43000" y="41148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Parent cell</a:t>
            </a:r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2362200" y="4343400"/>
            <a:ext cx="533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38919" name="Oval 7"/>
          <p:cNvSpPr>
            <a:spLocks noChangeArrowheads="1"/>
          </p:cNvSpPr>
          <p:nvPr/>
        </p:nvSpPr>
        <p:spPr bwMode="auto">
          <a:xfrm>
            <a:off x="39624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0" name="Oval 8"/>
          <p:cNvSpPr>
            <a:spLocks noChangeArrowheads="1"/>
          </p:cNvSpPr>
          <p:nvPr/>
        </p:nvSpPr>
        <p:spPr bwMode="auto">
          <a:xfrm>
            <a:off x="39624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1" name="Oval 9"/>
          <p:cNvSpPr>
            <a:spLocks noChangeArrowheads="1"/>
          </p:cNvSpPr>
          <p:nvPr/>
        </p:nvSpPr>
        <p:spPr bwMode="auto">
          <a:xfrm>
            <a:off x="42672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2" name="Oval 10"/>
          <p:cNvSpPr>
            <a:spLocks noChangeArrowheads="1"/>
          </p:cNvSpPr>
          <p:nvPr/>
        </p:nvSpPr>
        <p:spPr bwMode="auto">
          <a:xfrm>
            <a:off x="44958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3" name="Oval 11"/>
          <p:cNvSpPr>
            <a:spLocks noChangeArrowheads="1"/>
          </p:cNvSpPr>
          <p:nvPr/>
        </p:nvSpPr>
        <p:spPr bwMode="auto">
          <a:xfrm>
            <a:off x="49530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4" name="Oval 12"/>
          <p:cNvSpPr>
            <a:spLocks noChangeArrowheads="1"/>
          </p:cNvSpPr>
          <p:nvPr/>
        </p:nvSpPr>
        <p:spPr bwMode="auto">
          <a:xfrm>
            <a:off x="48006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5" name="Oval 13"/>
          <p:cNvSpPr>
            <a:spLocks noChangeArrowheads="1"/>
          </p:cNvSpPr>
          <p:nvPr/>
        </p:nvSpPr>
        <p:spPr bwMode="auto">
          <a:xfrm>
            <a:off x="50292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6" name="Oval 14"/>
          <p:cNvSpPr>
            <a:spLocks noChangeArrowheads="1"/>
          </p:cNvSpPr>
          <p:nvPr/>
        </p:nvSpPr>
        <p:spPr bwMode="auto">
          <a:xfrm>
            <a:off x="48768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7" name="Oval 15"/>
          <p:cNvSpPr>
            <a:spLocks noChangeArrowheads="1"/>
          </p:cNvSpPr>
          <p:nvPr/>
        </p:nvSpPr>
        <p:spPr bwMode="auto">
          <a:xfrm>
            <a:off x="5029200" y="4572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8" name="Oval 16"/>
          <p:cNvSpPr>
            <a:spLocks noChangeArrowheads="1"/>
          </p:cNvSpPr>
          <p:nvPr/>
        </p:nvSpPr>
        <p:spPr bwMode="auto">
          <a:xfrm>
            <a:off x="4876800" y="4495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4648200" y="4495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2" name="Oval 20"/>
          <p:cNvSpPr>
            <a:spLocks noChangeArrowheads="1"/>
          </p:cNvSpPr>
          <p:nvPr/>
        </p:nvSpPr>
        <p:spPr bwMode="auto">
          <a:xfrm>
            <a:off x="5029200" y="4419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3" name="Oval 21"/>
          <p:cNvSpPr>
            <a:spLocks noChangeArrowheads="1"/>
          </p:cNvSpPr>
          <p:nvPr/>
        </p:nvSpPr>
        <p:spPr bwMode="auto">
          <a:xfrm>
            <a:off x="39624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4" name="Oval 22"/>
          <p:cNvSpPr>
            <a:spLocks noChangeArrowheads="1"/>
          </p:cNvSpPr>
          <p:nvPr/>
        </p:nvSpPr>
        <p:spPr bwMode="auto">
          <a:xfrm>
            <a:off x="42672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5" name="Oval 23"/>
          <p:cNvSpPr>
            <a:spLocks noChangeArrowheads="1"/>
          </p:cNvSpPr>
          <p:nvPr/>
        </p:nvSpPr>
        <p:spPr bwMode="auto">
          <a:xfrm>
            <a:off x="38100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6" name="Oval 24"/>
          <p:cNvSpPr>
            <a:spLocks noChangeArrowheads="1"/>
          </p:cNvSpPr>
          <p:nvPr/>
        </p:nvSpPr>
        <p:spPr bwMode="auto">
          <a:xfrm>
            <a:off x="41910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7" name="Oval 25"/>
          <p:cNvSpPr>
            <a:spLocks noChangeArrowheads="1"/>
          </p:cNvSpPr>
          <p:nvPr/>
        </p:nvSpPr>
        <p:spPr bwMode="auto">
          <a:xfrm>
            <a:off x="3733800" y="4495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4114800" y="4495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34290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3276600" y="525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1" name="Oval 29"/>
          <p:cNvSpPr>
            <a:spLocks noChangeArrowheads="1"/>
          </p:cNvSpPr>
          <p:nvPr/>
        </p:nvSpPr>
        <p:spPr bwMode="auto">
          <a:xfrm>
            <a:off x="35052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2" name="Oval 30"/>
          <p:cNvSpPr>
            <a:spLocks noChangeArrowheads="1"/>
          </p:cNvSpPr>
          <p:nvPr/>
        </p:nvSpPr>
        <p:spPr bwMode="auto">
          <a:xfrm>
            <a:off x="36576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3" name="Oval 31"/>
          <p:cNvSpPr>
            <a:spLocks noChangeArrowheads="1"/>
          </p:cNvSpPr>
          <p:nvPr/>
        </p:nvSpPr>
        <p:spPr bwMode="auto">
          <a:xfrm>
            <a:off x="41148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4419600" y="5715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5" name="Oval 33"/>
          <p:cNvSpPr>
            <a:spLocks noChangeArrowheads="1"/>
          </p:cNvSpPr>
          <p:nvPr/>
        </p:nvSpPr>
        <p:spPr bwMode="auto">
          <a:xfrm>
            <a:off x="4724400" y="5715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6" name="Oval 34"/>
          <p:cNvSpPr>
            <a:spLocks noChangeArrowheads="1"/>
          </p:cNvSpPr>
          <p:nvPr/>
        </p:nvSpPr>
        <p:spPr bwMode="auto">
          <a:xfrm>
            <a:off x="51054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7" name="Oval 35"/>
          <p:cNvSpPr>
            <a:spLocks noChangeArrowheads="1"/>
          </p:cNvSpPr>
          <p:nvPr/>
        </p:nvSpPr>
        <p:spPr bwMode="auto">
          <a:xfrm>
            <a:off x="5105400" y="5410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8" name="Oval 36"/>
          <p:cNvSpPr>
            <a:spLocks noChangeArrowheads="1"/>
          </p:cNvSpPr>
          <p:nvPr/>
        </p:nvSpPr>
        <p:spPr bwMode="auto">
          <a:xfrm>
            <a:off x="51816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49" name="Oval 37"/>
          <p:cNvSpPr>
            <a:spLocks noChangeArrowheads="1"/>
          </p:cNvSpPr>
          <p:nvPr/>
        </p:nvSpPr>
        <p:spPr bwMode="auto">
          <a:xfrm>
            <a:off x="54102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0" name="Oval 38"/>
          <p:cNvSpPr>
            <a:spLocks noChangeArrowheads="1"/>
          </p:cNvSpPr>
          <p:nvPr/>
        </p:nvSpPr>
        <p:spPr bwMode="auto">
          <a:xfrm>
            <a:off x="5410200" y="5410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1" name="Oval 39"/>
          <p:cNvSpPr>
            <a:spLocks noChangeArrowheads="1"/>
          </p:cNvSpPr>
          <p:nvPr/>
        </p:nvSpPr>
        <p:spPr bwMode="auto">
          <a:xfrm>
            <a:off x="56388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2" name="Oval 40"/>
          <p:cNvSpPr>
            <a:spLocks noChangeArrowheads="1"/>
          </p:cNvSpPr>
          <p:nvPr/>
        </p:nvSpPr>
        <p:spPr bwMode="auto">
          <a:xfrm>
            <a:off x="5638800" y="525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3" name="Oval 41"/>
          <p:cNvSpPr>
            <a:spLocks noChangeArrowheads="1"/>
          </p:cNvSpPr>
          <p:nvPr/>
        </p:nvSpPr>
        <p:spPr bwMode="auto">
          <a:xfrm>
            <a:off x="53340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4" name="Oval 42"/>
          <p:cNvSpPr>
            <a:spLocks noChangeArrowheads="1"/>
          </p:cNvSpPr>
          <p:nvPr/>
        </p:nvSpPr>
        <p:spPr bwMode="auto">
          <a:xfrm>
            <a:off x="52578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5" name="Oval 43"/>
          <p:cNvSpPr>
            <a:spLocks noChangeArrowheads="1"/>
          </p:cNvSpPr>
          <p:nvPr/>
        </p:nvSpPr>
        <p:spPr bwMode="auto">
          <a:xfrm>
            <a:off x="5257800" y="4572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5334000" y="4419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7" name="Oval 45"/>
          <p:cNvSpPr>
            <a:spLocks noChangeArrowheads="1"/>
          </p:cNvSpPr>
          <p:nvPr/>
        </p:nvSpPr>
        <p:spPr bwMode="auto">
          <a:xfrm>
            <a:off x="55626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8" name="Oval 46"/>
          <p:cNvSpPr>
            <a:spLocks noChangeArrowheads="1"/>
          </p:cNvSpPr>
          <p:nvPr/>
        </p:nvSpPr>
        <p:spPr bwMode="auto">
          <a:xfrm>
            <a:off x="57150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59" name="Oval 47"/>
          <p:cNvSpPr>
            <a:spLocks noChangeArrowheads="1"/>
          </p:cNvSpPr>
          <p:nvPr/>
        </p:nvSpPr>
        <p:spPr bwMode="auto">
          <a:xfrm>
            <a:off x="6019800" y="5029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0" name="Oval 48"/>
          <p:cNvSpPr>
            <a:spLocks noChangeArrowheads="1"/>
          </p:cNvSpPr>
          <p:nvPr/>
        </p:nvSpPr>
        <p:spPr bwMode="auto">
          <a:xfrm>
            <a:off x="60960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1" name="Oval 49"/>
          <p:cNvSpPr>
            <a:spLocks noChangeArrowheads="1"/>
          </p:cNvSpPr>
          <p:nvPr/>
        </p:nvSpPr>
        <p:spPr bwMode="auto">
          <a:xfrm>
            <a:off x="5715000" y="5410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2" name="Oval 50"/>
          <p:cNvSpPr>
            <a:spLocks noChangeArrowheads="1"/>
          </p:cNvSpPr>
          <p:nvPr/>
        </p:nvSpPr>
        <p:spPr bwMode="auto">
          <a:xfrm>
            <a:off x="58674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3" name="Oval 51"/>
          <p:cNvSpPr>
            <a:spLocks noChangeArrowheads="1"/>
          </p:cNvSpPr>
          <p:nvPr/>
        </p:nvSpPr>
        <p:spPr bwMode="auto">
          <a:xfrm>
            <a:off x="6172200" y="5638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4" name="Oval 52"/>
          <p:cNvSpPr>
            <a:spLocks noChangeArrowheads="1"/>
          </p:cNvSpPr>
          <p:nvPr/>
        </p:nvSpPr>
        <p:spPr bwMode="auto">
          <a:xfrm>
            <a:off x="6324600" y="5410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5" name="Oval 53"/>
          <p:cNvSpPr>
            <a:spLocks noChangeArrowheads="1"/>
          </p:cNvSpPr>
          <p:nvPr/>
        </p:nvSpPr>
        <p:spPr bwMode="auto">
          <a:xfrm>
            <a:off x="65532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6" name="Oval 54"/>
          <p:cNvSpPr>
            <a:spLocks noChangeArrowheads="1"/>
          </p:cNvSpPr>
          <p:nvPr/>
        </p:nvSpPr>
        <p:spPr bwMode="auto">
          <a:xfrm>
            <a:off x="63246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7" name="Oval 55"/>
          <p:cNvSpPr>
            <a:spLocks noChangeArrowheads="1"/>
          </p:cNvSpPr>
          <p:nvPr/>
        </p:nvSpPr>
        <p:spPr bwMode="auto">
          <a:xfrm>
            <a:off x="65532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8" name="Oval 56"/>
          <p:cNvSpPr>
            <a:spLocks noChangeArrowheads="1"/>
          </p:cNvSpPr>
          <p:nvPr/>
        </p:nvSpPr>
        <p:spPr bwMode="auto">
          <a:xfrm>
            <a:off x="60198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69" name="Oval 57"/>
          <p:cNvSpPr>
            <a:spLocks noChangeArrowheads="1"/>
          </p:cNvSpPr>
          <p:nvPr/>
        </p:nvSpPr>
        <p:spPr bwMode="auto">
          <a:xfrm>
            <a:off x="5715000" y="4572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0" name="Oval 58"/>
          <p:cNvSpPr>
            <a:spLocks noChangeArrowheads="1"/>
          </p:cNvSpPr>
          <p:nvPr/>
        </p:nvSpPr>
        <p:spPr bwMode="auto">
          <a:xfrm>
            <a:off x="5638800" y="4343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1" name="Oval 59"/>
          <p:cNvSpPr>
            <a:spLocks noChangeArrowheads="1"/>
          </p:cNvSpPr>
          <p:nvPr/>
        </p:nvSpPr>
        <p:spPr bwMode="auto">
          <a:xfrm>
            <a:off x="5943600" y="4419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2" name="Oval 60"/>
          <p:cNvSpPr>
            <a:spLocks noChangeArrowheads="1"/>
          </p:cNvSpPr>
          <p:nvPr/>
        </p:nvSpPr>
        <p:spPr bwMode="auto">
          <a:xfrm>
            <a:off x="6096000" y="4648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3" name="Oval 61"/>
          <p:cNvSpPr>
            <a:spLocks noChangeArrowheads="1"/>
          </p:cNvSpPr>
          <p:nvPr/>
        </p:nvSpPr>
        <p:spPr bwMode="auto">
          <a:xfrm>
            <a:off x="6324600" y="4648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4" name="Oval 62"/>
          <p:cNvSpPr>
            <a:spLocks noChangeArrowheads="1"/>
          </p:cNvSpPr>
          <p:nvPr/>
        </p:nvSpPr>
        <p:spPr bwMode="auto">
          <a:xfrm>
            <a:off x="62484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5" name="Oval 63"/>
          <p:cNvSpPr>
            <a:spLocks noChangeArrowheads="1"/>
          </p:cNvSpPr>
          <p:nvPr/>
        </p:nvSpPr>
        <p:spPr bwMode="auto">
          <a:xfrm>
            <a:off x="64770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6" name="Oval 64"/>
          <p:cNvSpPr>
            <a:spLocks noChangeArrowheads="1"/>
          </p:cNvSpPr>
          <p:nvPr/>
        </p:nvSpPr>
        <p:spPr bwMode="auto">
          <a:xfrm>
            <a:off x="64770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38977" name="Oval 65"/>
          <p:cNvSpPr>
            <a:spLocks noChangeArrowheads="1"/>
          </p:cNvSpPr>
          <p:nvPr/>
        </p:nvSpPr>
        <p:spPr bwMode="auto">
          <a:xfrm>
            <a:off x="66294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8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8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8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8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8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8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8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8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8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8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8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8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8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8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8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3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1500"/>
                            </p:stCondLst>
                            <p:childTnLst>
                              <p:par>
                                <p:cTn id="2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8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8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8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3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3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29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38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8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3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3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38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6500"/>
                            </p:stCondLst>
                            <p:childTnLst>
                              <p:par>
                                <p:cTn id="3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38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38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38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3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8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8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3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nimBg="1"/>
      <p:bldP spid="38925" grpId="0" animBg="1"/>
      <p:bldP spid="38926" grpId="0" animBg="1"/>
      <p:bldP spid="38927" grpId="0" animBg="1"/>
      <p:bldP spid="38928" grpId="0" animBg="1"/>
      <p:bldP spid="38929" grpId="0" animBg="1"/>
      <p:bldP spid="38932" grpId="0" animBg="1"/>
      <p:bldP spid="38933" grpId="0" animBg="1"/>
      <p:bldP spid="38934" grpId="0" animBg="1"/>
      <p:bldP spid="38935" grpId="0" animBg="1"/>
      <p:bldP spid="38936" grpId="0" animBg="1"/>
      <p:bldP spid="38937" grpId="0" animBg="1"/>
      <p:bldP spid="38938" grpId="0" animBg="1"/>
      <p:bldP spid="38939" grpId="0" animBg="1"/>
      <p:bldP spid="38940" grpId="0" animBg="1"/>
      <p:bldP spid="38941" grpId="0" animBg="1"/>
      <p:bldP spid="38942" grpId="0" animBg="1"/>
      <p:bldP spid="38943" grpId="0" animBg="1"/>
      <p:bldP spid="38944" grpId="0" animBg="1"/>
      <p:bldP spid="38945" grpId="0" animBg="1"/>
      <p:bldP spid="38946" grpId="0" animBg="1"/>
      <p:bldP spid="38947" grpId="0" animBg="1"/>
      <p:bldP spid="38948" grpId="0" animBg="1"/>
      <p:bldP spid="38949" grpId="0" animBg="1"/>
      <p:bldP spid="38950" grpId="0" animBg="1"/>
      <p:bldP spid="38951" grpId="0" animBg="1"/>
      <p:bldP spid="38952" grpId="0" animBg="1"/>
      <p:bldP spid="38953" grpId="0" animBg="1"/>
      <p:bldP spid="38954" grpId="0" animBg="1"/>
      <p:bldP spid="38955" grpId="0" animBg="1"/>
      <p:bldP spid="38956" grpId="0" animBg="1"/>
      <p:bldP spid="38957" grpId="0" animBg="1"/>
      <p:bldP spid="38958" grpId="0" animBg="1"/>
      <p:bldP spid="38959" grpId="0" animBg="1"/>
      <p:bldP spid="38960" grpId="0" animBg="1"/>
      <p:bldP spid="38961" grpId="0" animBg="1"/>
      <p:bldP spid="38962" grpId="0" animBg="1"/>
      <p:bldP spid="38963" grpId="0" animBg="1"/>
      <p:bldP spid="38964" grpId="0" animBg="1"/>
      <p:bldP spid="38965" grpId="0" animBg="1"/>
      <p:bldP spid="38966" grpId="0" animBg="1"/>
      <p:bldP spid="38967" grpId="0" animBg="1"/>
      <p:bldP spid="38968" grpId="0" animBg="1"/>
      <p:bldP spid="38969" grpId="0" animBg="1"/>
      <p:bldP spid="38970" grpId="0" animBg="1"/>
      <p:bldP spid="38971" grpId="0" animBg="1"/>
      <p:bldP spid="38972" grpId="0" animBg="1"/>
      <p:bldP spid="38973" grpId="0" animBg="1"/>
      <p:bldP spid="38974" grpId="0" animBg="1"/>
      <p:bldP spid="38975" grpId="0" animBg="1"/>
      <p:bldP spid="38976" grpId="0" animBg="1"/>
      <p:bldP spid="3897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 descr="moldspo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503238"/>
            <a:ext cx="5334000" cy="5251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219200"/>
          </a:xfrm>
        </p:spPr>
        <p:txBody>
          <a:bodyPr/>
          <a:lstStyle/>
          <a:p>
            <a:r>
              <a:rPr lang="en-US"/>
              <a:t>Vegetative reproduction- a section of a plant grows to form a new plant.</a:t>
            </a:r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V="1">
            <a:off x="1447800" y="4572000"/>
            <a:ext cx="0" cy="11430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0964" name="Picture 4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276600"/>
            <a:ext cx="1704975" cy="1722438"/>
          </a:xfrm>
          <a:prstGeom prst="rect">
            <a:avLst/>
          </a:prstGeom>
          <a:noFill/>
        </p:spPr>
      </p:pic>
      <p:sp>
        <p:nvSpPr>
          <p:cNvPr id="40967" name="Freeform 7"/>
          <p:cNvSpPr>
            <a:spLocks/>
          </p:cNvSpPr>
          <p:nvPr/>
        </p:nvSpPr>
        <p:spPr bwMode="auto">
          <a:xfrm>
            <a:off x="1447800" y="5003800"/>
            <a:ext cx="2286000" cy="711200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720" y="16"/>
              </a:cxn>
              <a:cxn ang="0">
                <a:pos x="1440" y="448"/>
              </a:cxn>
            </a:cxnLst>
            <a:rect l="0" t="0" r="r" b="b"/>
            <a:pathLst>
              <a:path w="1440" h="448">
                <a:moveTo>
                  <a:pt x="0" y="352"/>
                </a:moveTo>
                <a:cubicBezTo>
                  <a:pt x="240" y="176"/>
                  <a:pt x="480" y="0"/>
                  <a:pt x="720" y="16"/>
                </a:cubicBezTo>
                <a:cubicBezTo>
                  <a:pt x="960" y="32"/>
                  <a:pt x="1200" y="240"/>
                  <a:pt x="1440" y="448"/>
                </a:cubicBezTo>
              </a:path>
            </a:pathLst>
          </a:custGeom>
          <a:noFill/>
          <a:ln w="76200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5715000"/>
            <a:ext cx="9144000" cy="1143000"/>
          </a:xfrm>
          <a:prstGeom prst="rect">
            <a:avLst/>
          </a:prstGeom>
          <a:solidFill>
            <a:srgbClr val="897D7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V="1">
            <a:off x="3733800" y="4648200"/>
            <a:ext cx="0" cy="10668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0972" name="Picture 12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276600"/>
            <a:ext cx="1704975" cy="1722438"/>
          </a:xfrm>
          <a:prstGeom prst="rect">
            <a:avLst/>
          </a:prstGeom>
          <a:noFill/>
        </p:spPr>
      </p:pic>
      <p:sp>
        <p:nvSpPr>
          <p:cNvPr id="40973" name="Freeform 13"/>
          <p:cNvSpPr>
            <a:spLocks/>
          </p:cNvSpPr>
          <p:nvPr/>
        </p:nvSpPr>
        <p:spPr bwMode="auto">
          <a:xfrm>
            <a:off x="3733800" y="5067300"/>
            <a:ext cx="2209800" cy="647700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672" y="24"/>
              </a:cxn>
              <a:cxn ang="0">
                <a:pos x="1392" y="408"/>
              </a:cxn>
            </a:cxnLst>
            <a:rect l="0" t="0" r="r" b="b"/>
            <a:pathLst>
              <a:path w="1392" h="408">
                <a:moveTo>
                  <a:pt x="0" y="264"/>
                </a:moveTo>
                <a:cubicBezTo>
                  <a:pt x="220" y="132"/>
                  <a:pt x="440" y="0"/>
                  <a:pt x="672" y="24"/>
                </a:cubicBezTo>
                <a:cubicBezTo>
                  <a:pt x="904" y="48"/>
                  <a:pt x="1148" y="228"/>
                  <a:pt x="1392" y="408"/>
                </a:cubicBezTo>
              </a:path>
            </a:pathLst>
          </a:custGeom>
          <a:noFill/>
          <a:ln w="76200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75" name="Line 15"/>
          <p:cNvSpPr>
            <a:spLocks noChangeShapeType="1"/>
          </p:cNvSpPr>
          <p:nvPr/>
        </p:nvSpPr>
        <p:spPr bwMode="auto">
          <a:xfrm flipV="1">
            <a:off x="5943600" y="4648200"/>
            <a:ext cx="0" cy="10668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0978" name="Picture 18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76600"/>
            <a:ext cx="1704975" cy="1722438"/>
          </a:xfrm>
          <a:prstGeom prst="rect">
            <a:avLst/>
          </a:prstGeom>
          <a:noFill/>
        </p:spPr>
      </p:pic>
      <p:sp>
        <p:nvSpPr>
          <p:cNvPr id="40979" name="Freeform 19"/>
          <p:cNvSpPr>
            <a:spLocks/>
          </p:cNvSpPr>
          <p:nvPr/>
        </p:nvSpPr>
        <p:spPr bwMode="auto">
          <a:xfrm>
            <a:off x="5943600" y="5067300"/>
            <a:ext cx="2209800" cy="647700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672" y="24"/>
              </a:cxn>
              <a:cxn ang="0">
                <a:pos x="1392" y="408"/>
              </a:cxn>
            </a:cxnLst>
            <a:rect l="0" t="0" r="r" b="b"/>
            <a:pathLst>
              <a:path w="1392" h="408">
                <a:moveTo>
                  <a:pt x="0" y="264"/>
                </a:moveTo>
                <a:cubicBezTo>
                  <a:pt x="220" y="132"/>
                  <a:pt x="440" y="0"/>
                  <a:pt x="672" y="24"/>
                </a:cubicBezTo>
                <a:cubicBezTo>
                  <a:pt x="904" y="48"/>
                  <a:pt x="1148" y="228"/>
                  <a:pt x="1392" y="408"/>
                </a:cubicBezTo>
              </a:path>
            </a:pathLst>
          </a:custGeom>
          <a:noFill/>
          <a:ln w="76200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 flipV="1">
            <a:off x="8153400" y="4648200"/>
            <a:ext cx="0" cy="10668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0981" name="Picture 21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3276600"/>
            <a:ext cx="1704975" cy="1722438"/>
          </a:xfrm>
          <a:prstGeom prst="rect">
            <a:avLst/>
          </a:prstGeom>
          <a:noFill/>
        </p:spPr>
      </p:pic>
      <p:sp>
        <p:nvSpPr>
          <p:cNvPr id="40982" name="Freeform 22"/>
          <p:cNvSpPr>
            <a:spLocks/>
          </p:cNvSpPr>
          <p:nvPr/>
        </p:nvSpPr>
        <p:spPr bwMode="auto">
          <a:xfrm>
            <a:off x="838200" y="5715000"/>
            <a:ext cx="609600" cy="457200"/>
          </a:xfrm>
          <a:custGeom>
            <a:avLst/>
            <a:gdLst/>
            <a:ahLst/>
            <a:cxnLst>
              <a:cxn ang="0">
                <a:pos x="384" y="0"/>
              </a:cxn>
              <a:cxn ang="0">
                <a:pos x="240" y="48"/>
              </a:cxn>
              <a:cxn ang="0">
                <a:pos x="192" y="192"/>
              </a:cxn>
              <a:cxn ang="0">
                <a:pos x="48" y="192"/>
              </a:cxn>
              <a:cxn ang="0">
                <a:pos x="0" y="288"/>
              </a:cxn>
            </a:cxnLst>
            <a:rect l="0" t="0" r="r" b="b"/>
            <a:pathLst>
              <a:path w="384" h="288">
                <a:moveTo>
                  <a:pt x="384" y="0"/>
                </a:moveTo>
                <a:cubicBezTo>
                  <a:pt x="328" y="8"/>
                  <a:pt x="272" y="16"/>
                  <a:pt x="240" y="48"/>
                </a:cubicBezTo>
                <a:cubicBezTo>
                  <a:pt x="208" y="80"/>
                  <a:pt x="224" y="168"/>
                  <a:pt x="192" y="192"/>
                </a:cubicBezTo>
                <a:cubicBezTo>
                  <a:pt x="160" y="216"/>
                  <a:pt x="80" y="176"/>
                  <a:pt x="48" y="192"/>
                </a:cubicBezTo>
                <a:cubicBezTo>
                  <a:pt x="16" y="208"/>
                  <a:pt x="8" y="272"/>
                  <a:pt x="0" y="28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83" name="Freeform 23"/>
          <p:cNvSpPr>
            <a:spLocks/>
          </p:cNvSpPr>
          <p:nvPr/>
        </p:nvSpPr>
        <p:spPr bwMode="auto">
          <a:xfrm>
            <a:off x="1193800" y="5715000"/>
            <a:ext cx="254000" cy="609600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64" y="96"/>
              </a:cxn>
              <a:cxn ang="0">
                <a:pos x="112" y="192"/>
              </a:cxn>
              <a:cxn ang="0">
                <a:pos x="112" y="288"/>
              </a:cxn>
              <a:cxn ang="0">
                <a:pos x="16" y="336"/>
              </a:cxn>
              <a:cxn ang="0">
                <a:pos x="16" y="384"/>
              </a:cxn>
            </a:cxnLst>
            <a:rect l="0" t="0" r="r" b="b"/>
            <a:pathLst>
              <a:path w="160" h="384">
                <a:moveTo>
                  <a:pt x="160" y="0"/>
                </a:moveTo>
                <a:cubicBezTo>
                  <a:pt x="116" y="32"/>
                  <a:pt x="72" y="64"/>
                  <a:pt x="64" y="96"/>
                </a:cubicBezTo>
                <a:cubicBezTo>
                  <a:pt x="56" y="128"/>
                  <a:pt x="104" y="160"/>
                  <a:pt x="112" y="192"/>
                </a:cubicBezTo>
                <a:cubicBezTo>
                  <a:pt x="120" y="224"/>
                  <a:pt x="128" y="264"/>
                  <a:pt x="112" y="288"/>
                </a:cubicBezTo>
                <a:cubicBezTo>
                  <a:pt x="96" y="312"/>
                  <a:pt x="32" y="320"/>
                  <a:pt x="16" y="336"/>
                </a:cubicBezTo>
                <a:cubicBezTo>
                  <a:pt x="0" y="352"/>
                  <a:pt x="8" y="368"/>
                  <a:pt x="16" y="3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84" name="Freeform 24"/>
          <p:cNvSpPr>
            <a:spLocks/>
          </p:cNvSpPr>
          <p:nvPr/>
        </p:nvSpPr>
        <p:spPr bwMode="auto">
          <a:xfrm>
            <a:off x="1371600" y="5715000"/>
            <a:ext cx="152400" cy="6858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96"/>
              </a:cxn>
              <a:cxn ang="0">
                <a:pos x="48" y="144"/>
              </a:cxn>
              <a:cxn ang="0">
                <a:pos x="48" y="288"/>
              </a:cxn>
              <a:cxn ang="0">
                <a:pos x="0" y="432"/>
              </a:cxn>
            </a:cxnLst>
            <a:rect l="0" t="0" r="r" b="b"/>
            <a:pathLst>
              <a:path w="96" h="432">
                <a:moveTo>
                  <a:pt x="48" y="0"/>
                </a:moveTo>
                <a:cubicBezTo>
                  <a:pt x="72" y="36"/>
                  <a:pt x="96" y="72"/>
                  <a:pt x="96" y="96"/>
                </a:cubicBezTo>
                <a:cubicBezTo>
                  <a:pt x="96" y="120"/>
                  <a:pt x="56" y="112"/>
                  <a:pt x="48" y="144"/>
                </a:cubicBezTo>
                <a:cubicBezTo>
                  <a:pt x="40" y="176"/>
                  <a:pt x="56" y="240"/>
                  <a:pt x="48" y="288"/>
                </a:cubicBezTo>
                <a:cubicBezTo>
                  <a:pt x="40" y="336"/>
                  <a:pt x="20" y="384"/>
                  <a:pt x="0" y="4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85" name="Freeform 25"/>
          <p:cNvSpPr>
            <a:spLocks/>
          </p:cNvSpPr>
          <p:nvPr/>
        </p:nvSpPr>
        <p:spPr bwMode="auto">
          <a:xfrm>
            <a:off x="1447800" y="5715000"/>
            <a:ext cx="317500" cy="685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48"/>
              </a:cxn>
              <a:cxn ang="0">
                <a:pos x="96" y="144"/>
              </a:cxn>
              <a:cxn ang="0">
                <a:pos x="192" y="192"/>
              </a:cxn>
              <a:cxn ang="0">
                <a:pos x="144" y="336"/>
              </a:cxn>
              <a:cxn ang="0">
                <a:pos x="192" y="432"/>
              </a:cxn>
            </a:cxnLst>
            <a:rect l="0" t="0" r="r" b="b"/>
            <a:pathLst>
              <a:path w="200" h="432">
                <a:moveTo>
                  <a:pt x="0" y="0"/>
                </a:moveTo>
                <a:cubicBezTo>
                  <a:pt x="64" y="12"/>
                  <a:pt x="128" y="24"/>
                  <a:pt x="144" y="48"/>
                </a:cubicBezTo>
                <a:cubicBezTo>
                  <a:pt x="160" y="72"/>
                  <a:pt x="88" y="120"/>
                  <a:pt x="96" y="144"/>
                </a:cubicBezTo>
                <a:cubicBezTo>
                  <a:pt x="104" y="168"/>
                  <a:pt x="184" y="160"/>
                  <a:pt x="192" y="192"/>
                </a:cubicBezTo>
                <a:cubicBezTo>
                  <a:pt x="200" y="224"/>
                  <a:pt x="144" y="296"/>
                  <a:pt x="144" y="336"/>
                </a:cubicBezTo>
                <a:cubicBezTo>
                  <a:pt x="144" y="376"/>
                  <a:pt x="168" y="404"/>
                  <a:pt x="192" y="4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0986" name="Freeform 26"/>
          <p:cNvSpPr>
            <a:spLocks/>
          </p:cNvSpPr>
          <p:nvPr/>
        </p:nvSpPr>
        <p:spPr bwMode="auto">
          <a:xfrm>
            <a:off x="1447800" y="5702300"/>
            <a:ext cx="609600" cy="4699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48" y="8"/>
              </a:cxn>
              <a:cxn ang="0">
                <a:pos x="240" y="56"/>
              </a:cxn>
              <a:cxn ang="0">
                <a:pos x="288" y="200"/>
              </a:cxn>
              <a:cxn ang="0">
                <a:pos x="384" y="296"/>
              </a:cxn>
            </a:cxnLst>
            <a:rect l="0" t="0" r="r" b="b"/>
            <a:pathLst>
              <a:path w="384" h="296">
                <a:moveTo>
                  <a:pt x="0" y="8"/>
                </a:moveTo>
                <a:cubicBezTo>
                  <a:pt x="4" y="4"/>
                  <a:pt x="8" y="0"/>
                  <a:pt x="48" y="8"/>
                </a:cubicBezTo>
                <a:cubicBezTo>
                  <a:pt x="88" y="16"/>
                  <a:pt x="200" y="24"/>
                  <a:pt x="240" y="56"/>
                </a:cubicBezTo>
                <a:cubicBezTo>
                  <a:pt x="280" y="88"/>
                  <a:pt x="264" y="160"/>
                  <a:pt x="288" y="200"/>
                </a:cubicBezTo>
                <a:cubicBezTo>
                  <a:pt x="312" y="240"/>
                  <a:pt x="348" y="268"/>
                  <a:pt x="384" y="2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grpSp>
        <p:nvGrpSpPr>
          <p:cNvPr id="40992" name="Group 32"/>
          <p:cNvGrpSpPr>
            <a:grpSpLocks/>
          </p:cNvGrpSpPr>
          <p:nvPr/>
        </p:nvGrpSpPr>
        <p:grpSpPr bwMode="auto">
          <a:xfrm>
            <a:off x="3124200" y="5715000"/>
            <a:ext cx="1219200" cy="698500"/>
            <a:chOff x="1968" y="3600"/>
            <a:chExt cx="768" cy="440"/>
          </a:xfrm>
        </p:grpSpPr>
        <p:sp>
          <p:nvSpPr>
            <p:cNvPr id="40987" name="Freeform 27"/>
            <p:cNvSpPr>
              <a:spLocks/>
            </p:cNvSpPr>
            <p:nvPr/>
          </p:nvSpPr>
          <p:spPr bwMode="auto">
            <a:xfrm>
              <a:off x="1968" y="3608"/>
              <a:ext cx="384" cy="288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240" y="48"/>
                </a:cxn>
                <a:cxn ang="0">
                  <a:pos x="192" y="192"/>
                </a:cxn>
                <a:cxn ang="0">
                  <a:pos x="48" y="192"/>
                </a:cxn>
                <a:cxn ang="0">
                  <a:pos x="0" y="288"/>
                </a:cxn>
              </a:cxnLst>
              <a:rect l="0" t="0" r="r" b="b"/>
              <a:pathLst>
                <a:path w="384" h="288">
                  <a:moveTo>
                    <a:pt x="384" y="0"/>
                  </a:moveTo>
                  <a:cubicBezTo>
                    <a:pt x="328" y="8"/>
                    <a:pt x="272" y="16"/>
                    <a:pt x="240" y="48"/>
                  </a:cubicBezTo>
                  <a:cubicBezTo>
                    <a:pt x="208" y="80"/>
                    <a:pt x="224" y="168"/>
                    <a:pt x="192" y="192"/>
                  </a:cubicBezTo>
                  <a:cubicBezTo>
                    <a:pt x="160" y="216"/>
                    <a:pt x="80" y="176"/>
                    <a:pt x="48" y="192"/>
                  </a:cubicBezTo>
                  <a:cubicBezTo>
                    <a:pt x="16" y="208"/>
                    <a:pt x="8" y="272"/>
                    <a:pt x="0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88" name="Freeform 28"/>
            <p:cNvSpPr>
              <a:spLocks/>
            </p:cNvSpPr>
            <p:nvPr/>
          </p:nvSpPr>
          <p:spPr bwMode="auto">
            <a:xfrm>
              <a:off x="2192" y="3608"/>
              <a:ext cx="160" cy="384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64" y="96"/>
                </a:cxn>
                <a:cxn ang="0">
                  <a:pos x="112" y="192"/>
                </a:cxn>
                <a:cxn ang="0">
                  <a:pos x="112" y="288"/>
                </a:cxn>
                <a:cxn ang="0">
                  <a:pos x="16" y="336"/>
                </a:cxn>
                <a:cxn ang="0">
                  <a:pos x="16" y="384"/>
                </a:cxn>
              </a:cxnLst>
              <a:rect l="0" t="0" r="r" b="b"/>
              <a:pathLst>
                <a:path w="160" h="384">
                  <a:moveTo>
                    <a:pt x="160" y="0"/>
                  </a:moveTo>
                  <a:cubicBezTo>
                    <a:pt x="116" y="32"/>
                    <a:pt x="72" y="64"/>
                    <a:pt x="64" y="96"/>
                  </a:cubicBezTo>
                  <a:cubicBezTo>
                    <a:pt x="56" y="128"/>
                    <a:pt x="104" y="160"/>
                    <a:pt x="112" y="192"/>
                  </a:cubicBezTo>
                  <a:cubicBezTo>
                    <a:pt x="120" y="224"/>
                    <a:pt x="128" y="264"/>
                    <a:pt x="112" y="288"/>
                  </a:cubicBezTo>
                  <a:cubicBezTo>
                    <a:pt x="96" y="312"/>
                    <a:pt x="32" y="320"/>
                    <a:pt x="16" y="336"/>
                  </a:cubicBezTo>
                  <a:cubicBezTo>
                    <a:pt x="0" y="352"/>
                    <a:pt x="8" y="368"/>
                    <a:pt x="16" y="3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89" name="Freeform 29"/>
            <p:cNvSpPr>
              <a:spLocks/>
            </p:cNvSpPr>
            <p:nvPr/>
          </p:nvSpPr>
          <p:spPr bwMode="auto">
            <a:xfrm>
              <a:off x="2304" y="3608"/>
              <a:ext cx="96" cy="43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96" y="96"/>
                </a:cxn>
                <a:cxn ang="0">
                  <a:pos x="48" y="144"/>
                </a:cxn>
                <a:cxn ang="0">
                  <a:pos x="48" y="288"/>
                </a:cxn>
                <a:cxn ang="0">
                  <a:pos x="0" y="432"/>
                </a:cxn>
              </a:cxnLst>
              <a:rect l="0" t="0" r="r" b="b"/>
              <a:pathLst>
                <a:path w="96" h="432">
                  <a:moveTo>
                    <a:pt x="48" y="0"/>
                  </a:moveTo>
                  <a:cubicBezTo>
                    <a:pt x="72" y="36"/>
                    <a:pt x="96" y="72"/>
                    <a:pt x="96" y="96"/>
                  </a:cubicBezTo>
                  <a:cubicBezTo>
                    <a:pt x="96" y="120"/>
                    <a:pt x="56" y="112"/>
                    <a:pt x="48" y="144"/>
                  </a:cubicBezTo>
                  <a:cubicBezTo>
                    <a:pt x="40" y="176"/>
                    <a:pt x="56" y="240"/>
                    <a:pt x="48" y="288"/>
                  </a:cubicBezTo>
                  <a:cubicBezTo>
                    <a:pt x="40" y="336"/>
                    <a:pt x="20" y="384"/>
                    <a:pt x="0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0" name="Freeform 30"/>
            <p:cNvSpPr>
              <a:spLocks/>
            </p:cNvSpPr>
            <p:nvPr/>
          </p:nvSpPr>
          <p:spPr bwMode="auto">
            <a:xfrm>
              <a:off x="2352" y="3608"/>
              <a:ext cx="200" cy="4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48"/>
                </a:cxn>
                <a:cxn ang="0">
                  <a:pos x="96" y="144"/>
                </a:cxn>
                <a:cxn ang="0">
                  <a:pos x="192" y="192"/>
                </a:cxn>
                <a:cxn ang="0">
                  <a:pos x="144" y="336"/>
                </a:cxn>
                <a:cxn ang="0">
                  <a:pos x="192" y="432"/>
                </a:cxn>
              </a:cxnLst>
              <a:rect l="0" t="0" r="r" b="b"/>
              <a:pathLst>
                <a:path w="200" h="432">
                  <a:moveTo>
                    <a:pt x="0" y="0"/>
                  </a:moveTo>
                  <a:cubicBezTo>
                    <a:pt x="64" y="12"/>
                    <a:pt x="128" y="24"/>
                    <a:pt x="144" y="48"/>
                  </a:cubicBezTo>
                  <a:cubicBezTo>
                    <a:pt x="160" y="72"/>
                    <a:pt x="88" y="120"/>
                    <a:pt x="96" y="144"/>
                  </a:cubicBezTo>
                  <a:cubicBezTo>
                    <a:pt x="104" y="168"/>
                    <a:pt x="184" y="160"/>
                    <a:pt x="192" y="192"/>
                  </a:cubicBezTo>
                  <a:cubicBezTo>
                    <a:pt x="200" y="224"/>
                    <a:pt x="144" y="296"/>
                    <a:pt x="144" y="336"/>
                  </a:cubicBezTo>
                  <a:cubicBezTo>
                    <a:pt x="144" y="376"/>
                    <a:pt x="168" y="404"/>
                    <a:pt x="192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1" name="Freeform 31"/>
            <p:cNvSpPr>
              <a:spLocks/>
            </p:cNvSpPr>
            <p:nvPr/>
          </p:nvSpPr>
          <p:spPr bwMode="auto">
            <a:xfrm>
              <a:off x="2352" y="3600"/>
              <a:ext cx="384" cy="29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240" y="56"/>
                </a:cxn>
                <a:cxn ang="0">
                  <a:pos x="288" y="200"/>
                </a:cxn>
                <a:cxn ang="0">
                  <a:pos x="384" y="296"/>
                </a:cxn>
              </a:cxnLst>
              <a:rect l="0" t="0" r="r" b="b"/>
              <a:pathLst>
                <a:path w="384" h="296">
                  <a:moveTo>
                    <a:pt x="0" y="8"/>
                  </a:moveTo>
                  <a:cubicBezTo>
                    <a:pt x="4" y="4"/>
                    <a:pt x="8" y="0"/>
                    <a:pt x="48" y="8"/>
                  </a:cubicBezTo>
                  <a:cubicBezTo>
                    <a:pt x="88" y="16"/>
                    <a:pt x="200" y="24"/>
                    <a:pt x="240" y="56"/>
                  </a:cubicBezTo>
                  <a:cubicBezTo>
                    <a:pt x="280" y="88"/>
                    <a:pt x="264" y="160"/>
                    <a:pt x="288" y="200"/>
                  </a:cubicBezTo>
                  <a:cubicBezTo>
                    <a:pt x="312" y="240"/>
                    <a:pt x="348" y="268"/>
                    <a:pt x="384" y="2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40993" name="Group 33"/>
          <p:cNvGrpSpPr>
            <a:grpSpLocks/>
          </p:cNvGrpSpPr>
          <p:nvPr/>
        </p:nvGrpSpPr>
        <p:grpSpPr bwMode="auto">
          <a:xfrm>
            <a:off x="5334000" y="5715000"/>
            <a:ext cx="1219200" cy="698500"/>
            <a:chOff x="1968" y="3600"/>
            <a:chExt cx="768" cy="440"/>
          </a:xfrm>
        </p:grpSpPr>
        <p:sp>
          <p:nvSpPr>
            <p:cNvPr id="40994" name="Freeform 34"/>
            <p:cNvSpPr>
              <a:spLocks/>
            </p:cNvSpPr>
            <p:nvPr/>
          </p:nvSpPr>
          <p:spPr bwMode="auto">
            <a:xfrm>
              <a:off x="1968" y="3608"/>
              <a:ext cx="384" cy="288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240" y="48"/>
                </a:cxn>
                <a:cxn ang="0">
                  <a:pos x="192" y="192"/>
                </a:cxn>
                <a:cxn ang="0">
                  <a:pos x="48" y="192"/>
                </a:cxn>
                <a:cxn ang="0">
                  <a:pos x="0" y="288"/>
                </a:cxn>
              </a:cxnLst>
              <a:rect l="0" t="0" r="r" b="b"/>
              <a:pathLst>
                <a:path w="384" h="288">
                  <a:moveTo>
                    <a:pt x="384" y="0"/>
                  </a:moveTo>
                  <a:cubicBezTo>
                    <a:pt x="328" y="8"/>
                    <a:pt x="272" y="16"/>
                    <a:pt x="240" y="48"/>
                  </a:cubicBezTo>
                  <a:cubicBezTo>
                    <a:pt x="208" y="80"/>
                    <a:pt x="224" y="168"/>
                    <a:pt x="192" y="192"/>
                  </a:cubicBezTo>
                  <a:cubicBezTo>
                    <a:pt x="160" y="216"/>
                    <a:pt x="80" y="176"/>
                    <a:pt x="48" y="192"/>
                  </a:cubicBezTo>
                  <a:cubicBezTo>
                    <a:pt x="16" y="208"/>
                    <a:pt x="8" y="272"/>
                    <a:pt x="0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5" name="Freeform 35"/>
            <p:cNvSpPr>
              <a:spLocks/>
            </p:cNvSpPr>
            <p:nvPr/>
          </p:nvSpPr>
          <p:spPr bwMode="auto">
            <a:xfrm>
              <a:off x="2192" y="3608"/>
              <a:ext cx="160" cy="384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64" y="96"/>
                </a:cxn>
                <a:cxn ang="0">
                  <a:pos x="112" y="192"/>
                </a:cxn>
                <a:cxn ang="0">
                  <a:pos x="112" y="288"/>
                </a:cxn>
                <a:cxn ang="0">
                  <a:pos x="16" y="336"/>
                </a:cxn>
                <a:cxn ang="0">
                  <a:pos x="16" y="384"/>
                </a:cxn>
              </a:cxnLst>
              <a:rect l="0" t="0" r="r" b="b"/>
              <a:pathLst>
                <a:path w="160" h="384">
                  <a:moveTo>
                    <a:pt x="160" y="0"/>
                  </a:moveTo>
                  <a:cubicBezTo>
                    <a:pt x="116" y="32"/>
                    <a:pt x="72" y="64"/>
                    <a:pt x="64" y="96"/>
                  </a:cubicBezTo>
                  <a:cubicBezTo>
                    <a:pt x="56" y="128"/>
                    <a:pt x="104" y="160"/>
                    <a:pt x="112" y="192"/>
                  </a:cubicBezTo>
                  <a:cubicBezTo>
                    <a:pt x="120" y="224"/>
                    <a:pt x="128" y="264"/>
                    <a:pt x="112" y="288"/>
                  </a:cubicBezTo>
                  <a:cubicBezTo>
                    <a:pt x="96" y="312"/>
                    <a:pt x="32" y="320"/>
                    <a:pt x="16" y="336"/>
                  </a:cubicBezTo>
                  <a:cubicBezTo>
                    <a:pt x="0" y="352"/>
                    <a:pt x="8" y="368"/>
                    <a:pt x="16" y="3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6" name="Freeform 36"/>
            <p:cNvSpPr>
              <a:spLocks/>
            </p:cNvSpPr>
            <p:nvPr/>
          </p:nvSpPr>
          <p:spPr bwMode="auto">
            <a:xfrm>
              <a:off x="2304" y="3608"/>
              <a:ext cx="96" cy="43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96" y="96"/>
                </a:cxn>
                <a:cxn ang="0">
                  <a:pos x="48" y="144"/>
                </a:cxn>
                <a:cxn ang="0">
                  <a:pos x="48" y="288"/>
                </a:cxn>
                <a:cxn ang="0">
                  <a:pos x="0" y="432"/>
                </a:cxn>
              </a:cxnLst>
              <a:rect l="0" t="0" r="r" b="b"/>
              <a:pathLst>
                <a:path w="96" h="432">
                  <a:moveTo>
                    <a:pt x="48" y="0"/>
                  </a:moveTo>
                  <a:cubicBezTo>
                    <a:pt x="72" y="36"/>
                    <a:pt x="96" y="72"/>
                    <a:pt x="96" y="96"/>
                  </a:cubicBezTo>
                  <a:cubicBezTo>
                    <a:pt x="96" y="120"/>
                    <a:pt x="56" y="112"/>
                    <a:pt x="48" y="144"/>
                  </a:cubicBezTo>
                  <a:cubicBezTo>
                    <a:pt x="40" y="176"/>
                    <a:pt x="56" y="240"/>
                    <a:pt x="48" y="288"/>
                  </a:cubicBezTo>
                  <a:cubicBezTo>
                    <a:pt x="40" y="336"/>
                    <a:pt x="20" y="384"/>
                    <a:pt x="0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7" name="Freeform 37"/>
            <p:cNvSpPr>
              <a:spLocks/>
            </p:cNvSpPr>
            <p:nvPr/>
          </p:nvSpPr>
          <p:spPr bwMode="auto">
            <a:xfrm>
              <a:off x="2352" y="3608"/>
              <a:ext cx="200" cy="4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48"/>
                </a:cxn>
                <a:cxn ang="0">
                  <a:pos x="96" y="144"/>
                </a:cxn>
                <a:cxn ang="0">
                  <a:pos x="192" y="192"/>
                </a:cxn>
                <a:cxn ang="0">
                  <a:pos x="144" y="336"/>
                </a:cxn>
                <a:cxn ang="0">
                  <a:pos x="192" y="432"/>
                </a:cxn>
              </a:cxnLst>
              <a:rect l="0" t="0" r="r" b="b"/>
              <a:pathLst>
                <a:path w="200" h="432">
                  <a:moveTo>
                    <a:pt x="0" y="0"/>
                  </a:moveTo>
                  <a:cubicBezTo>
                    <a:pt x="64" y="12"/>
                    <a:pt x="128" y="24"/>
                    <a:pt x="144" y="48"/>
                  </a:cubicBezTo>
                  <a:cubicBezTo>
                    <a:pt x="160" y="72"/>
                    <a:pt x="88" y="120"/>
                    <a:pt x="96" y="144"/>
                  </a:cubicBezTo>
                  <a:cubicBezTo>
                    <a:pt x="104" y="168"/>
                    <a:pt x="184" y="160"/>
                    <a:pt x="192" y="192"/>
                  </a:cubicBezTo>
                  <a:cubicBezTo>
                    <a:pt x="200" y="224"/>
                    <a:pt x="144" y="296"/>
                    <a:pt x="144" y="336"/>
                  </a:cubicBezTo>
                  <a:cubicBezTo>
                    <a:pt x="144" y="376"/>
                    <a:pt x="168" y="404"/>
                    <a:pt x="192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0998" name="Freeform 38"/>
            <p:cNvSpPr>
              <a:spLocks/>
            </p:cNvSpPr>
            <p:nvPr/>
          </p:nvSpPr>
          <p:spPr bwMode="auto">
            <a:xfrm>
              <a:off x="2352" y="3600"/>
              <a:ext cx="384" cy="29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240" y="56"/>
                </a:cxn>
                <a:cxn ang="0">
                  <a:pos x="288" y="200"/>
                </a:cxn>
                <a:cxn ang="0">
                  <a:pos x="384" y="296"/>
                </a:cxn>
              </a:cxnLst>
              <a:rect l="0" t="0" r="r" b="b"/>
              <a:pathLst>
                <a:path w="384" h="296">
                  <a:moveTo>
                    <a:pt x="0" y="8"/>
                  </a:moveTo>
                  <a:cubicBezTo>
                    <a:pt x="4" y="4"/>
                    <a:pt x="8" y="0"/>
                    <a:pt x="48" y="8"/>
                  </a:cubicBezTo>
                  <a:cubicBezTo>
                    <a:pt x="88" y="16"/>
                    <a:pt x="200" y="24"/>
                    <a:pt x="240" y="56"/>
                  </a:cubicBezTo>
                  <a:cubicBezTo>
                    <a:pt x="280" y="88"/>
                    <a:pt x="264" y="160"/>
                    <a:pt x="288" y="200"/>
                  </a:cubicBezTo>
                  <a:cubicBezTo>
                    <a:pt x="312" y="240"/>
                    <a:pt x="348" y="268"/>
                    <a:pt x="384" y="2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41006" name="Group 46"/>
          <p:cNvGrpSpPr>
            <a:grpSpLocks/>
          </p:cNvGrpSpPr>
          <p:nvPr/>
        </p:nvGrpSpPr>
        <p:grpSpPr bwMode="auto">
          <a:xfrm>
            <a:off x="7543800" y="5715000"/>
            <a:ext cx="1219200" cy="698500"/>
            <a:chOff x="1968" y="3600"/>
            <a:chExt cx="768" cy="440"/>
          </a:xfrm>
        </p:grpSpPr>
        <p:sp>
          <p:nvSpPr>
            <p:cNvPr id="41007" name="Freeform 47"/>
            <p:cNvSpPr>
              <a:spLocks/>
            </p:cNvSpPr>
            <p:nvPr/>
          </p:nvSpPr>
          <p:spPr bwMode="auto">
            <a:xfrm>
              <a:off x="1968" y="3608"/>
              <a:ext cx="384" cy="288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240" y="48"/>
                </a:cxn>
                <a:cxn ang="0">
                  <a:pos x="192" y="192"/>
                </a:cxn>
                <a:cxn ang="0">
                  <a:pos x="48" y="192"/>
                </a:cxn>
                <a:cxn ang="0">
                  <a:pos x="0" y="288"/>
                </a:cxn>
              </a:cxnLst>
              <a:rect l="0" t="0" r="r" b="b"/>
              <a:pathLst>
                <a:path w="384" h="288">
                  <a:moveTo>
                    <a:pt x="384" y="0"/>
                  </a:moveTo>
                  <a:cubicBezTo>
                    <a:pt x="328" y="8"/>
                    <a:pt x="272" y="16"/>
                    <a:pt x="240" y="48"/>
                  </a:cubicBezTo>
                  <a:cubicBezTo>
                    <a:pt x="208" y="80"/>
                    <a:pt x="224" y="168"/>
                    <a:pt x="192" y="192"/>
                  </a:cubicBezTo>
                  <a:cubicBezTo>
                    <a:pt x="160" y="216"/>
                    <a:pt x="80" y="176"/>
                    <a:pt x="48" y="192"/>
                  </a:cubicBezTo>
                  <a:cubicBezTo>
                    <a:pt x="16" y="208"/>
                    <a:pt x="8" y="272"/>
                    <a:pt x="0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1008" name="Freeform 48"/>
            <p:cNvSpPr>
              <a:spLocks/>
            </p:cNvSpPr>
            <p:nvPr/>
          </p:nvSpPr>
          <p:spPr bwMode="auto">
            <a:xfrm>
              <a:off x="2192" y="3608"/>
              <a:ext cx="160" cy="384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64" y="96"/>
                </a:cxn>
                <a:cxn ang="0">
                  <a:pos x="112" y="192"/>
                </a:cxn>
                <a:cxn ang="0">
                  <a:pos x="112" y="288"/>
                </a:cxn>
                <a:cxn ang="0">
                  <a:pos x="16" y="336"/>
                </a:cxn>
                <a:cxn ang="0">
                  <a:pos x="16" y="384"/>
                </a:cxn>
              </a:cxnLst>
              <a:rect l="0" t="0" r="r" b="b"/>
              <a:pathLst>
                <a:path w="160" h="384">
                  <a:moveTo>
                    <a:pt x="160" y="0"/>
                  </a:moveTo>
                  <a:cubicBezTo>
                    <a:pt x="116" y="32"/>
                    <a:pt x="72" y="64"/>
                    <a:pt x="64" y="96"/>
                  </a:cubicBezTo>
                  <a:cubicBezTo>
                    <a:pt x="56" y="128"/>
                    <a:pt x="104" y="160"/>
                    <a:pt x="112" y="192"/>
                  </a:cubicBezTo>
                  <a:cubicBezTo>
                    <a:pt x="120" y="224"/>
                    <a:pt x="128" y="264"/>
                    <a:pt x="112" y="288"/>
                  </a:cubicBezTo>
                  <a:cubicBezTo>
                    <a:pt x="96" y="312"/>
                    <a:pt x="32" y="320"/>
                    <a:pt x="16" y="336"/>
                  </a:cubicBezTo>
                  <a:cubicBezTo>
                    <a:pt x="0" y="352"/>
                    <a:pt x="8" y="368"/>
                    <a:pt x="16" y="3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1009" name="Freeform 49"/>
            <p:cNvSpPr>
              <a:spLocks/>
            </p:cNvSpPr>
            <p:nvPr/>
          </p:nvSpPr>
          <p:spPr bwMode="auto">
            <a:xfrm>
              <a:off x="2304" y="3608"/>
              <a:ext cx="96" cy="43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96" y="96"/>
                </a:cxn>
                <a:cxn ang="0">
                  <a:pos x="48" y="144"/>
                </a:cxn>
                <a:cxn ang="0">
                  <a:pos x="48" y="288"/>
                </a:cxn>
                <a:cxn ang="0">
                  <a:pos x="0" y="432"/>
                </a:cxn>
              </a:cxnLst>
              <a:rect l="0" t="0" r="r" b="b"/>
              <a:pathLst>
                <a:path w="96" h="432">
                  <a:moveTo>
                    <a:pt x="48" y="0"/>
                  </a:moveTo>
                  <a:cubicBezTo>
                    <a:pt x="72" y="36"/>
                    <a:pt x="96" y="72"/>
                    <a:pt x="96" y="96"/>
                  </a:cubicBezTo>
                  <a:cubicBezTo>
                    <a:pt x="96" y="120"/>
                    <a:pt x="56" y="112"/>
                    <a:pt x="48" y="144"/>
                  </a:cubicBezTo>
                  <a:cubicBezTo>
                    <a:pt x="40" y="176"/>
                    <a:pt x="56" y="240"/>
                    <a:pt x="48" y="288"/>
                  </a:cubicBezTo>
                  <a:cubicBezTo>
                    <a:pt x="40" y="336"/>
                    <a:pt x="20" y="384"/>
                    <a:pt x="0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1010" name="Freeform 50"/>
            <p:cNvSpPr>
              <a:spLocks/>
            </p:cNvSpPr>
            <p:nvPr/>
          </p:nvSpPr>
          <p:spPr bwMode="auto">
            <a:xfrm>
              <a:off x="2352" y="3608"/>
              <a:ext cx="200" cy="4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48"/>
                </a:cxn>
                <a:cxn ang="0">
                  <a:pos x="96" y="144"/>
                </a:cxn>
                <a:cxn ang="0">
                  <a:pos x="192" y="192"/>
                </a:cxn>
                <a:cxn ang="0">
                  <a:pos x="144" y="336"/>
                </a:cxn>
                <a:cxn ang="0">
                  <a:pos x="192" y="432"/>
                </a:cxn>
              </a:cxnLst>
              <a:rect l="0" t="0" r="r" b="b"/>
              <a:pathLst>
                <a:path w="200" h="432">
                  <a:moveTo>
                    <a:pt x="0" y="0"/>
                  </a:moveTo>
                  <a:cubicBezTo>
                    <a:pt x="64" y="12"/>
                    <a:pt x="128" y="24"/>
                    <a:pt x="144" y="48"/>
                  </a:cubicBezTo>
                  <a:cubicBezTo>
                    <a:pt x="160" y="72"/>
                    <a:pt x="88" y="120"/>
                    <a:pt x="96" y="144"/>
                  </a:cubicBezTo>
                  <a:cubicBezTo>
                    <a:pt x="104" y="168"/>
                    <a:pt x="184" y="160"/>
                    <a:pt x="192" y="192"/>
                  </a:cubicBezTo>
                  <a:cubicBezTo>
                    <a:pt x="200" y="224"/>
                    <a:pt x="144" y="296"/>
                    <a:pt x="144" y="336"/>
                  </a:cubicBezTo>
                  <a:cubicBezTo>
                    <a:pt x="144" y="376"/>
                    <a:pt x="168" y="404"/>
                    <a:pt x="192" y="4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41011" name="Freeform 51"/>
            <p:cNvSpPr>
              <a:spLocks/>
            </p:cNvSpPr>
            <p:nvPr/>
          </p:nvSpPr>
          <p:spPr bwMode="auto">
            <a:xfrm>
              <a:off x="2352" y="3600"/>
              <a:ext cx="384" cy="29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240" y="56"/>
                </a:cxn>
                <a:cxn ang="0">
                  <a:pos x="288" y="200"/>
                </a:cxn>
                <a:cxn ang="0">
                  <a:pos x="384" y="296"/>
                </a:cxn>
              </a:cxnLst>
              <a:rect l="0" t="0" r="r" b="b"/>
              <a:pathLst>
                <a:path w="384" h="296">
                  <a:moveTo>
                    <a:pt x="0" y="8"/>
                  </a:moveTo>
                  <a:cubicBezTo>
                    <a:pt x="4" y="4"/>
                    <a:pt x="8" y="0"/>
                    <a:pt x="48" y="8"/>
                  </a:cubicBezTo>
                  <a:cubicBezTo>
                    <a:pt x="88" y="16"/>
                    <a:pt x="200" y="24"/>
                    <a:pt x="240" y="56"/>
                  </a:cubicBezTo>
                  <a:cubicBezTo>
                    <a:pt x="280" y="88"/>
                    <a:pt x="264" y="160"/>
                    <a:pt x="288" y="200"/>
                  </a:cubicBezTo>
                  <a:cubicBezTo>
                    <a:pt x="312" y="240"/>
                    <a:pt x="348" y="268"/>
                    <a:pt x="384" y="2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animBg="1"/>
      <p:bldP spid="40969" grpId="0" animBg="1"/>
      <p:bldP spid="40973" grpId="0" animBg="1"/>
      <p:bldP spid="40975" grpId="0" animBg="1"/>
      <p:bldP spid="40979" grpId="0" animBg="1"/>
      <p:bldP spid="4098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image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46125"/>
            <a:ext cx="5562600" cy="489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Asexual plant reproduction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Plants can be reproduced asexually in many ways</a:t>
            </a:r>
          </a:p>
          <a:p>
            <a:pPr lvl="1"/>
            <a:r>
              <a:rPr lang="en-US"/>
              <a:t>Stem cutting</a:t>
            </a:r>
          </a:p>
          <a:p>
            <a:pPr lvl="1"/>
            <a:r>
              <a:rPr lang="en-US"/>
              <a:t>Leaf cutting</a:t>
            </a:r>
          </a:p>
          <a:p>
            <a:pPr lvl="1"/>
            <a:r>
              <a:rPr lang="en-US"/>
              <a:t>Leaf-section cutting</a:t>
            </a:r>
          </a:p>
          <a:p>
            <a:pPr lvl="1"/>
            <a:r>
              <a:rPr lang="en-US"/>
              <a:t>Root division</a:t>
            </a:r>
          </a:p>
          <a:p>
            <a:pPr lvl="1"/>
            <a:r>
              <a:rPr lang="en-US"/>
              <a:t>Runners</a:t>
            </a:r>
          </a:p>
          <a:p>
            <a:pPr lvl="1"/>
            <a:r>
              <a:rPr lang="en-US"/>
              <a:t>Tubers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Cloning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When identical offspring are formed from a single cell or tissue.</a:t>
            </a:r>
          </a:p>
          <a:p>
            <a:r>
              <a:rPr lang="en-US"/>
              <a:t>There are many forms of cloning but we will look at the basic step of cloning a complex organism.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 Generation Cartoo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2400" y="381000"/>
            <a:ext cx="4640335" cy="6005139"/>
          </a:xfrm>
        </p:spPr>
      </p:pic>
      <p:pic>
        <p:nvPicPr>
          <p:cNvPr id="6" name="Picture 5" descr="S Generation Cartoon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2563" y="502024"/>
            <a:ext cx="4911437" cy="635597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94" name="Picture 14" descr="sheep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72200" y="2209800"/>
            <a:ext cx="2117725" cy="2414588"/>
          </a:xfrm>
          <a:noFill/>
          <a:ln/>
        </p:spPr>
      </p:pic>
      <p:sp>
        <p:nvSpPr>
          <p:cNvPr id="4609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2800"/>
              <a:t>Remove the nucleus from an unfertilized egg cell.</a:t>
            </a:r>
          </a:p>
        </p:txBody>
      </p:sp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3200400" y="3200400"/>
            <a:ext cx="2362200" cy="2286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6085" name="Oval 5"/>
          <p:cNvSpPr>
            <a:spLocks noChangeArrowheads="1"/>
          </p:cNvSpPr>
          <p:nvPr/>
        </p:nvSpPr>
        <p:spPr bwMode="auto">
          <a:xfrm>
            <a:off x="4114800" y="3962400"/>
            <a:ext cx="6096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447800" y="3276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Egg cell from a female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1219200" y="5105400"/>
            <a:ext cx="23622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 chromosomes are stored in the nucleus.</a:t>
            </a:r>
          </a:p>
          <a:p>
            <a:pPr>
              <a:spcBef>
                <a:spcPct val="50000"/>
              </a:spcBef>
            </a:pPr>
            <a:r>
              <a:rPr lang="en-US"/>
              <a:t>Haploid cell</a:t>
            </a:r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 flipV="1">
            <a:off x="3505200" y="45720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5410200" y="49530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“Enucleated” cell- cell without a nucleus</a:t>
            </a:r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 flipH="1">
            <a:off x="5181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6092" name="Line 12"/>
          <p:cNvSpPr>
            <a:spLocks noChangeShapeType="1"/>
          </p:cNvSpPr>
          <p:nvPr/>
        </p:nvSpPr>
        <p:spPr bwMode="auto">
          <a:xfrm>
            <a:off x="2438400" y="3657600"/>
            <a:ext cx="685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6097" name="Line 17"/>
          <p:cNvSpPr>
            <a:spLocks noChangeShapeType="1"/>
          </p:cNvSpPr>
          <p:nvPr/>
        </p:nvSpPr>
        <p:spPr bwMode="auto">
          <a:xfrm>
            <a:off x="4419600" y="3200400"/>
            <a:ext cx="2209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6098" name="Line 18"/>
          <p:cNvSpPr>
            <a:spLocks noChangeShapeType="1"/>
          </p:cNvSpPr>
          <p:nvPr/>
        </p:nvSpPr>
        <p:spPr bwMode="auto">
          <a:xfrm flipV="1">
            <a:off x="5410200" y="3276600"/>
            <a:ext cx="12954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6086" name="Picture 6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438400"/>
            <a:ext cx="3371850" cy="1701800"/>
          </a:xfrm>
          <a:prstGeom prst="rect">
            <a:avLst/>
          </a:prstGeom>
          <a:noFill/>
        </p:spPr>
      </p:pic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4419600" y="2209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Sheep #1</a:t>
            </a:r>
          </a:p>
        </p:txBody>
      </p:sp>
      <p:sp>
        <p:nvSpPr>
          <p:cNvPr id="46100" name="Line 20"/>
          <p:cNvSpPr>
            <a:spLocks noChangeShapeType="1"/>
          </p:cNvSpPr>
          <p:nvPr/>
        </p:nvSpPr>
        <p:spPr bwMode="auto">
          <a:xfrm>
            <a:off x="5562600" y="2362200"/>
            <a:ext cx="533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3.21536E-6 L -0.12604 0.0536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46088" grpId="0"/>
      <p:bldP spid="46089" grpId="0" animBg="1"/>
      <p:bldP spid="46090" grpId="0"/>
      <p:bldP spid="4609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 startAt="2"/>
            </a:pPr>
            <a:r>
              <a:rPr lang="en-US"/>
              <a:t>The nucleus of a </a:t>
            </a:r>
            <a:r>
              <a:rPr lang="en-US" u="sng"/>
              <a:t>somatic</a:t>
            </a:r>
            <a:r>
              <a:rPr lang="en-US"/>
              <a:t> cell is removed.</a:t>
            </a:r>
          </a:p>
          <a:p>
            <a:pPr marL="990600" lvl="1" indent="-533400"/>
            <a:r>
              <a:rPr lang="en-US"/>
              <a:t>Somatic cell- any cell other that a sex cell. (regular cell).</a:t>
            </a:r>
          </a:p>
          <a:p>
            <a:pPr marL="1371600" lvl="2" indent="-457200"/>
            <a:r>
              <a:rPr lang="en-US"/>
              <a:t>Originally it was thought that only embryo cells could be used.</a:t>
            </a:r>
          </a:p>
        </p:txBody>
      </p:sp>
      <p:pic>
        <p:nvPicPr>
          <p:cNvPr id="47108" name="Picture 4" descr="j03306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4216400"/>
            <a:ext cx="1466850" cy="1781175"/>
          </a:xfrm>
          <a:prstGeom prst="rect">
            <a:avLst/>
          </a:prstGeom>
          <a:noFill/>
        </p:spPr>
      </p:pic>
      <p:sp>
        <p:nvSpPr>
          <p:cNvPr id="47110" name="Freeform 6"/>
          <p:cNvSpPr>
            <a:spLocks/>
          </p:cNvSpPr>
          <p:nvPr/>
        </p:nvSpPr>
        <p:spPr bwMode="auto">
          <a:xfrm>
            <a:off x="3213100" y="4406900"/>
            <a:ext cx="2171700" cy="1930400"/>
          </a:xfrm>
          <a:custGeom>
            <a:avLst/>
            <a:gdLst/>
            <a:ahLst/>
            <a:cxnLst>
              <a:cxn ang="0">
                <a:pos x="184" y="152"/>
              </a:cxn>
              <a:cxn ang="0">
                <a:pos x="280" y="440"/>
              </a:cxn>
              <a:cxn ang="0">
                <a:pos x="136" y="728"/>
              </a:cxn>
              <a:cxn ang="0">
                <a:pos x="88" y="1112"/>
              </a:cxn>
              <a:cxn ang="0">
                <a:pos x="664" y="1160"/>
              </a:cxn>
              <a:cxn ang="0">
                <a:pos x="1288" y="776"/>
              </a:cxn>
              <a:cxn ang="0">
                <a:pos x="1144" y="200"/>
              </a:cxn>
              <a:cxn ang="0">
                <a:pos x="760" y="56"/>
              </a:cxn>
              <a:cxn ang="0">
                <a:pos x="520" y="104"/>
              </a:cxn>
              <a:cxn ang="0">
                <a:pos x="280" y="8"/>
              </a:cxn>
              <a:cxn ang="0">
                <a:pos x="184" y="152"/>
              </a:cxn>
            </a:cxnLst>
            <a:rect l="0" t="0" r="r" b="b"/>
            <a:pathLst>
              <a:path w="1368" h="1216">
                <a:moveTo>
                  <a:pt x="184" y="152"/>
                </a:moveTo>
                <a:cubicBezTo>
                  <a:pt x="184" y="224"/>
                  <a:pt x="288" y="344"/>
                  <a:pt x="280" y="440"/>
                </a:cubicBezTo>
                <a:cubicBezTo>
                  <a:pt x="272" y="536"/>
                  <a:pt x="168" y="616"/>
                  <a:pt x="136" y="728"/>
                </a:cubicBezTo>
                <a:cubicBezTo>
                  <a:pt x="104" y="840"/>
                  <a:pt x="0" y="1040"/>
                  <a:pt x="88" y="1112"/>
                </a:cubicBezTo>
                <a:cubicBezTo>
                  <a:pt x="176" y="1184"/>
                  <a:pt x="464" y="1216"/>
                  <a:pt x="664" y="1160"/>
                </a:cubicBezTo>
                <a:cubicBezTo>
                  <a:pt x="864" y="1104"/>
                  <a:pt x="1208" y="936"/>
                  <a:pt x="1288" y="776"/>
                </a:cubicBezTo>
                <a:cubicBezTo>
                  <a:pt x="1368" y="616"/>
                  <a:pt x="1232" y="320"/>
                  <a:pt x="1144" y="200"/>
                </a:cubicBezTo>
                <a:cubicBezTo>
                  <a:pt x="1056" y="80"/>
                  <a:pt x="864" y="72"/>
                  <a:pt x="760" y="56"/>
                </a:cubicBezTo>
                <a:cubicBezTo>
                  <a:pt x="656" y="40"/>
                  <a:pt x="600" y="112"/>
                  <a:pt x="520" y="104"/>
                </a:cubicBezTo>
                <a:cubicBezTo>
                  <a:pt x="440" y="96"/>
                  <a:pt x="336" y="0"/>
                  <a:pt x="280" y="8"/>
                </a:cubicBezTo>
                <a:cubicBezTo>
                  <a:pt x="224" y="16"/>
                  <a:pt x="184" y="80"/>
                  <a:pt x="184" y="15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7111" name="Oval 7"/>
          <p:cNvSpPr>
            <a:spLocks noChangeArrowheads="1"/>
          </p:cNvSpPr>
          <p:nvPr/>
        </p:nvSpPr>
        <p:spPr bwMode="auto">
          <a:xfrm>
            <a:off x="4114800" y="5029200"/>
            <a:ext cx="457200" cy="457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 flipH="1">
            <a:off x="1524000" y="4572000"/>
            <a:ext cx="1981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>
            <a:off x="1524000" y="5105400"/>
            <a:ext cx="18288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7114" name="Picture 10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429000"/>
            <a:ext cx="3000375" cy="1512888"/>
          </a:xfrm>
          <a:prstGeom prst="rect">
            <a:avLst/>
          </a:prstGeom>
          <a:noFill/>
        </p:spPr>
      </p:pic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5562600" y="53340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Somatic cell</a:t>
            </a:r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 flipH="1" flipV="1">
            <a:off x="5334000" y="5410200"/>
            <a:ext cx="304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5105400" y="5803900"/>
            <a:ext cx="4038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Nucleus from a regular cell has 46 chromosomes.</a:t>
            </a:r>
          </a:p>
          <a:p>
            <a:pPr>
              <a:spcBef>
                <a:spcPct val="50000"/>
              </a:spcBef>
            </a:pPr>
            <a:r>
              <a:rPr lang="en-US"/>
              <a:t>Diploid cell</a:t>
            </a:r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 flipH="1" flipV="1">
            <a:off x="4572000" y="5486400"/>
            <a:ext cx="609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457200" y="6019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Sheep #2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1.73953E-6 L -0.10573 0.0786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2" grpId="0" animBg="1"/>
      <p:bldP spid="47113" grpId="0" animBg="1"/>
      <p:bldP spid="47115" grpId="0"/>
      <p:bldP spid="471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609600" indent="-609600">
              <a:buFontTx/>
              <a:buAutoNum type="arabicPeriod" startAt="3"/>
            </a:pPr>
            <a:r>
              <a:rPr lang="en-US" sz="2800"/>
              <a:t>The diploid nucleus from the somatic cell is inserted in the enucleated cell.</a:t>
            </a:r>
          </a:p>
        </p:txBody>
      </p:sp>
      <p:sp>
        <p:nvSpPr>
          <p:cNvPr id="49156" name="Oval 4"/>
          <p:cNvSpPr>
            <a:spLocks noChangeArrowheads="1"/>
          </p:cNvSpPr>
          <p:nvPr/>
        </p:nvSpPr>
        <p:spPr bwMode="auto">
          <a:xfrm>
            <a:off x="2819400" y="3733800"/>
            <a:ext cx="1905000" cy="1905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685800" y="3352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Enucleated cell</a:t>
            </a: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2362200" y="3657600"/>
            <a:ext cx="533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9159" name="Oval 7"/>
          <p:cNvSpPr>
            <a:spLocks noChangeArrowheads="1"/>
          </p:cNvSpPr>
          <p:nvPr/>
        </p:nvSpPr>
        <p:spPr bwMode="auto">
          <a:xfrm>
            <a:off x="5334000" y="4114800"/>
            <a:ext cx="457200" cy="457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876800" y="4876800"/>
            <a:ext cx="2911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diploid nucleus from the somatic cell.</a:t>
            </a:r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 flipV="1">
            <a:off x="5410200" y="4648200"/>
            <a:ext cx="76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49162" name="Picture 10" descr="j02119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2895600"/>
            <a:ext cx="3133725" cy="1581150"/>
          </a:xfrm>
          <a:noFill/>
          <a:ln/>
        </p:spPr>
      </p:pic>
      <p:sp>
        <p:nvSpPr>
          <p:cNvPr id="49165" name="Line 13"/>
          <p:cNvSpPr>
            <a:spLocks noChangeShapeType="1"/>
          </p:cNvSpPr>
          <p:nvPr/>
        </p:nvSpPr>
        <p:spPr bwMode="auto">
          <a:xfrm flipH="1" flipV="1">
            <a:off x="4191000" y="48768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762000" y="44958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Diploid cell</a:t>
            </a:r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1981200" y="4648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9166 0.05552 " pathEditMode="relative" ptsTypes="AA">
                                      <p:cBhvr>
                                        <p:cTn id="6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9166 0.05552 " pathEditMode="relative" ptsTypes="AA">
                                      <p:cBhvr>
                                        <p:cTn id="8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8" grpId="0" animBg="1"/>
      <p:bldP spid="49159" grpId="0" animBg="1"/>
      <p:bldP spid="49161" grpId="0" animBg="1"/>
      <p:bldP spid="49165" grpId="0" animBg="1"/>
      <p:bldP spid="49166" grpId="0"/>
      <p:bldP spid="4916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 startAt="4"/>
            </a:pPr>
            <a:r>
              <a:rPr lang="en-US"/>
              <a:t>Cells undergo cell divison.</a:t>
            </a:r>
          </a:p>
        </p:txBody>
      </p:sp>
      <p:grpSp>
        <p:nvGrpSpPr>
          <p:cNvPr id="51206" name="Group 6"/>
          <p:cNvGrpSpPr>
            <a:grpSpLocks/>
          </p:cNvGrpSpPr>
          <p:nvPr/>
        </p:nvGrpSpPr>
        <p:grpSpPr bwMode="auto">
          <a:xfrm>
            <a:off x="2971800" y="3352800"/>
            <a:ext cx="685800" cy="685800"/>
            <a:chOff x="1872" y="2112"/>
            <a:chExt cx="432" cy="432"/>
          </a:xfrm>
        </p:grpSpPr>
        <p:sp>
          <p:nvSpPr>
            <p:cNvPr id="51204" name="Oval 4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05" name="Oval 5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07" name="Group 7"/>
          <p:cNvGrpSpPr>
            <a:grpSpLocks/>
          </p:cNvGrpSpPr>
          <p:nvPr/>
        </p:nvGrpSpPr>
        <p:grpSpPr bwMode="auto">
          <a:xfrm>
            <a:off x="2971800" y="3352800"/>
            <a:ext cx="685800" cy="685800"/>
            <a:chOff x="1872" y="2112"/>
            <a:chExt cx="432" cy="432"/>
          </a:xfrm>
        </p:grpSpPr>
        <p:sp>
          <p:nvSpPr>
            <p:cNvPr id="51208" name="Oval 8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09" name="Oval 9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10" name="Group 10"/>
          <p:cNvGrpSpPr>
            <a:grpSpLocks/>
          </p:cNvGrpSpPr>
          <p:nvPr/>
        </p:nvGrpSpPr>
        <p:grpSpPr bwMode="auto">
          <a:xfrm>
            <a:off x="2971800" y="3352800"/>
            <a:ext cx="685800" cy="685800"/>
            <a:chOff x="1872" y="2112"/>
            <a:chExt cx="432" cy="432"/>
          </a:xfrm>
        </p:grpSpPr>
        <p:sp>
          <p:nvSpPr>
            <p:cNvPr id="51211" name="Oval 11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12" name="Oval 12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13" name="Group 13"/>
          <p:cNvGrpSpPr>
            <a:grpSpLocks/>
          </p:cNvGrpSpPr>
          <p:nvPr/>
        </p:nvGrpSpPr>
        <p:grpSpPr bwMode="auto">
          <a:xfrm>
            <a:off x="3657600" y="3352800"/>
            <a:ext cx="685800" cy="685800"/>
            <a:chOff x="1872" y="2112"/>
            <a:chExt cx="432" cy="432"/>
          </a:xfrm>
        </p:grpSpPr>
        <p:sp>
          <p:nvSpPr>
            <p:cNvPr id="51214" name="Oval 14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15" name="Oval 15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16" name="Group 16"/>
          <p:cNvGrpSpPr>
            <a:grpSpLocks/>
          </p:cNvGrpSpPr>
          <p:nvPr/>
        </p:nvGrpSpPr>
        <p:grpSpPr bwMode="auto">
          <a:xfrm>
            <a:off x="2819400" y="3962400"/>
            <a:ext cx="685800" cy="685800"/>
            <a:chOff x="1872" y="2112"/>
            <a:chExt cx="432" cy="432"/>
          </a:xfrm>
        </p:grpSpPr>
        <p:sp>
          <p:nvSpPr>
            <p:cNvPr id="51217" name="Oval 17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18" name="Oval 18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19" name="Group 19"/>
          <p:cNvGrpSpPr>
            <a:grpSpLocks/>
          </p:cNvGrpSpPr>
          <p:nvPr/>
        </p:nvGrpSpPr>
        <p:grpSpPr bwMode="auto">
          <a:xfrm>
            <a:off x="3505200" y="3962400"/>
            <a:ext cx="685800" cy="685800"/>
            <a:chOff x="1872" y="2112"/>
            <a:chExt cx="432" cy="432"/>
          </a:xfrm>
        </p:grpSpPr>
        <p:sp>
          <p:nvSpPr>
            <p:cNvPr id="51220" name="Oval 20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21" name="Oval 21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37" name="Group 37"/>
          <p:cNvGrpSpPr>
            <a:grpSpLocks/>
          </p:cNvGrpSpPr>
          <p:nvPr/>
        </p:nvGrpSpPr>
        <p:grpSpPr bwMode="auto">
          <a:xfrm>
            <a:off x="2971800" y="3352800"/>
            <a:ext cx="685800" cy="685800"/>
            <a:chOff x="1872" y="2112"/>
            <a:chExt cx="432" cy="432"/>
          </a:xfrm>
        </p:grpSpPr>
        <p:sp>
          <p:nvSpPr>
            <p:cNvPr id="51238" name="Oval 38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39" name="Oval 39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grpSp>
        <p:nvGrpSpPr>
          <p:cNvPr id="51240" name="Group 40"/>
          <p:cNvGrpSpPr>
            <a:grpSpLocks/>
          </p:cNvGrpSpPr>
          <p:nvPr/>
        </p:nvGrpSpPr>
        <p:grpSpPr bwMode="auto">
          <a:xfrm>
            <a:off x="3657600" y="3352800"/>
            <a:ext cx="685800" cy="685800"/>
            <a:chOff x="1872" y="2112"/>
            <a:chExt cx="432" cy="432"/>
          </a:xfrm>
        </p:grpSpPr>
        <p:sp>
          <p:nvSpPr>
            <p:cNvPr id="51241" name="Oval 41"/>
            <p:cNvSpPr>
              <a:spLocks noChangeArrowheads="1"/>
            </p:cNvSpPr>
            <p:nvPr/>
          </p:nvSpPr>
          <p:spPr bwMode="auto">
            <a:xfrm>
              <a:off x="1872" y="2112"/>
              <a:ext cx="432" cy="4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1242" name="Oval 42"/>
            <p:cNvSpPr>
              <a:spLocks noChangeArrowheads="1"/>
            </p:cNvSpPr>
            <p:nvPr/>
          </p:nvSpPr>
          <p:spPr bwMode="auto">
            <a:xfrm>
              <a:off x="2064" y="2256"/>
              <a:ext cx="96" cy="9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1.70021E-6 L 0.075 1.70021E-6 " pathEditMode="relative" ptsTypes="AA">
                                      <p:cBhvr>
                                        <p:cTn id="6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-0.0125 0.094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-0.0125 0.094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-0.0125 0.0943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4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-0.0125 0.094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0.0125 -0.0943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1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4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92019E-6 L 0.0125 -0.0943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69" name="Picture 45" descr="istockphoto_2451401-baby-she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810000"/>
            <a:ext cx="1673225" cy="1377950"/>
          </a:xfrm>
          <a:prstGeom prst="rect">
            <a:avLst/>
          </a:prstGeom>
          <a:noFill/>
        </p:spPr>
      </p:pic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609600" indent="-609600">
              <a:buFontTx/>
              <a:buAutoNum type="arabicPeriod" startAt="5"/>
            </a:pPr>
            <a:r>
              <a:rPr lang="en-US" sz="2800"/>
              <a:t>Cell are implanted in a surrogate.</a:t>
            </a:r>
          </a:p>
          <a:p>
            <a:pPr marL="990600" lvl="1" indent="-533400"/>
            <a:r>
              <a:rPr lang="en-US" sz="2400"/>
              <a:t>The surrogate will raise the embryo until birth</a:t>
            </a:r>
          </a:p>
        </p:txBody>
      </p:sp>
      <p:pic>
        <p:nvPicPr>
          <p:cNvPr id="52229" name="Picture 5" descr="4D-Puzzle-Toy-Farm-Collection-Black-Faced-Sheep-21152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3429000"/>
            <a:ext cx="3048000" cy="2471738"/>
          </a:xfrm>
          <a:noFill/>
          <a:ln/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657600" y="28956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Sheep #3</a:t>
            </a:r>
          </a:p>
        </p:txBody>
      </p:sp>
      <p:grpSp>
        <p:nvGrpSpPr>
          <p:cNvPr id="52259" name="Group 35"/>
          <p:cNvGrpSpPr>
            <a:grpSpLocks/>
          </p:cNvGrpSpPr>
          <p:nvPr/>
        </p:nvGrpSpPr>
        <p:grpSpPr bwMode="auto">
          <a:xfrm>
            <a:off x="1371600" y="3429000"/>
            <a:ext cx="914400" cy="1828800"/>
            <a:chOff x="864" y="2160"/>
            <a:chExt cx="576" cy="1152"/>
          </a:xfrm>
        </p:grpSpPr>
        <p:grpSp>
          <p:nvGrpSpPr>
            <p:cNvPr id="52235" name="Group 11"/>
            <p:cNvGrpSpPr>
              <a:grpSpLocks/>
            </p:cNvGrpSpPr>
            <p:nvPr/>
          </p:nvGrpSpPr>
          <p:grpSpPr bwMode="auto">
            <a:xfrm>
              <a:off x="864" y="2448"/>
              <a:ext cx="288" cy="288"/>
              <a:chOff x="864" y="2448"/>
              <a:chExt cx="288" cy="288"/>
            </a:xfrm>
          </p:grpSpPr>
          <p:sp>
            <p:nvSpPr>
              <p:cNvPr id="52233" name="Oval 9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34" name="Oval 10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36" name="Group 12"/>
            <p:cNvGrpSpPr>
              <a:grpSpLocks/>
            </p:cNvGrpSpPr>
            <p:nvPr/>
          </p:nvGrpSpPr>
          <p:grpSpPr bwMode="auto">
            <a:xfrm>
              <a:off x="1152" y="2448"/>
              <a:ext cx="288" cy="288"/>
              <a:chOff x="864" y="2448"/>
              <a:chExt cx="288" cy="288"/>
            </a:xfrm>
          </p:grpSpPr>
          <p:sp>
            <p:nvSpPr>
              <p:cNvPr id="52237" name="Oval 13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38" name="Oval 14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39" name="Group 15"/>
            <p:cNvGrpSpPr>
              <a:grpSpLocks/>
            </p:cNvGrpSpPr>
            <p:nvPr/>
          </p:nvGrpSpPr>
          <p:grpSpPr bwMode="auto">
            <a:xfrm>
              <a:off x="864" y="2736"/>
              <a:ext cx="288" cy="288"/>
              <a:chOff x="864" y="2448"/>
              <a:chExt cx="288" cy="288"/>
            </a:xfrm>
          </p:grpSpPr>
          <p:sp>
            <p:nvSpPr>
              <p:cNvPr id="52240" name="Oval 16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41" name="Oval 17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42" name="Group 18"/>
            <p:cNvGrpSpPr>
              <a:grpSpLocks/>
            </p:cNvGrpSpPr>
            <p:nvPr/>
          </p:nvGrpSpPr>
          <p:grpSpPr bwMode="auto">
            <a:xfrm>
              <a:off x="1152" y="2736"/>
              <a:ext cx="288" cy="288"/>
              <a:chOff x="864" y="2448"/>
              <a:chExt cx="288" cy="288"/>
            </a:xfrm>
          </p:grpSpPr>
          <p:sp>
            <p:nvSpPr>
              <p:cNvPr id="52243" name="Oval 19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44" name="Oval 20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45" name="Group 21"/>
            <p:cNvGrpSpPr>
              <a:grpSpLocks/>
            </p:cNvGrpSpPr>
            <p:nvPr/>
          </p:nvGrpSpPr>
          <p:grpSpPr bwMode="auto">
            <a:xfrm>
              <a:off x="864" y="2160"/>
              <a:ext cx="288" cy="288"/>
              <a:chOff x="864" y="2448"/>
              <a:chExt cx="288" cy="288"/>
            </a:xfrm>
          </p:grpSpPr>
          <p:sp>
            <p:nvSpPr>
              <p:cNvPr id="52246" name="Oval 22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47" name="Oval 23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48" name="Group 24"/>
            <p:cNvGrpSpPr>
              <a:grpSpLocks/>
            </p:cNvGrpSpPr>
            <p:nvPr/>
          </p:nvGrpSpPr>
          <p:grpSpPr bwMode="auto">
            <a:xfrm>
              <a:off x="1152" y="2160"/>
              <a:ext cx="288" cy="288"/>
              <a:chOff x="864" y="2448"/>
              <a:chExt cx="288" cy="288"/>
            </a:xfrm>
          </p:grpSpPr>
          <p:sp>
            <p:nvSpPr>
              <p:cNvPr id="52249" name="Oval 25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50" name="Oval 26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51" name="Group 27"/>
            <p:cNvGrpSpPr>
              <a:grpSpLocks/>
            </p:cNvGrpSpPr>
            <p:nvPr/>
          </p:nvGrpSpPr>
          <p:grpSpPr bwMode="auto">
            <a:xfrm>
              <a:off x="864" y="3024"/>
              <a:ext cx="288" cy="288"/>
              <a:chOff x="864" y="2448"/>
              <a:chExt cx="288" cy="288"/>
            </a:xfrm>
          </p:grpSpPr>
          <p:sp>
            <p:nvSpPr>
              <p:cNvPr id="52252" name="Oval 28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53" name="Oval 29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grpSp>
          <p:nvGrpSpPr>
            <p:cNvPr id="52254" name="Group 30"/>
            <p:cNvGrpSpPr>
              <a:grpSpLocks/>
            </p:cNvGrpSpPr>
            <p:nvPr/>
          </p:nvGrpSpPr>
          <p:grpSpPr bwMode="auto">
            <a:xfrm>
              <a:off x="1152" y="3024"/>
              <a:ext cx="288" cy="288"/>
              <a:chOff x="864" y="2448"/>
              <a:chExt cx="288" cy="288"/>
            </a:xfrm>
          </p:grpSpPr>
          <p:sp>
            <p:nvSpPr>
              <p:cNvPr id="52255" name="Oval 31"/>
              <p:cNvSpPr>
                <a:spLocks noChangeArrowheads="1"/>
              </p:cNvSpPr>
              <p:nvPr/>
            </p:nvSpPr>
            <p:spPr bwMode="auto">
              <a:xfrm>
                <a:off x="864" y="2448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2256" name="Oval 32"/>
              <p:cNvSpPr>
                <a:spLocks noChangeArrowheads="1"/>
              </p:cNvSpPr>
              <p:nvPr/>
            </p:nvSpPr>
            <p:spPr bwMode="auto">
              <a:xfrm>
                <a:off x="960" y="2544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</p:grpSp>
      <p:sp>
        <p:nvSpPr>
          <p:cNvPr id="52257" name="Text Box 33"/>
          <p:cNvSpPr txBox="1">
            <a:spLocks noChangeArrowheads="1"/>
          </p:cNvSpPr>
          <p:nvPr/>
        </p:nvSpPr>
        <p:spPr bwMode="auto">
          <a:xfrm>
            <a:off x="0" y="35052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Diploid cells</a:t>
            </a:r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>
            <a:off x="762000" y="3886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2270" name="Text Box 46"/>
          <p:cNvSpPr txBox="1">
            <a:spLocks noChangeArrowheads="1"/>
          </p:cNvSpPr>
          <p:nvPr/>
        </p:nvSpPr>
        <p:spPr bwMode="auto">
          <a:xfrm>
            <a:off x="1143000" y="61722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Cloned sheep</a:t>
            </a:r>
          </a:p>
        </p:txBody>
      </p:sp>
      <p:sp>
        <p:nvSpPr>
          <p:cNvPr id="52271" name="Text Box 47"/>
          <p:cNvSpPr txBox="1">
            <a:spLocks noChangeArrowheads="1"/>
          </p:cNvSpPr>
          <p:nvPr/>
        </p:nvSpPr>
        <p:spPr bwMode="auto">
          <a:xfrm>
            <a:off x="6096000" y="2895600"/>
            <a:ext cx="27432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cloned sheep is identical to which sheep?</a:t>
            </a:r>
          </a:p>
          <a:p>
            <a:pPr>
              <a:spcBef>
                <a:spcPct val="50000"/>
              </a:spcBef>
            </a:pPr>
            <a:r>
              <a:rPr lang="en-US"/>
              <a:t>#1, #2, or #3</a:t>
            </a:r>
          </a:p>
        </p:txBody>
      </p:sp>
      <p:sp>
        <p:nvSpPr>
          <p:cNvPr id="52272" name="Text Box 48"/>
          <p:cNvSpPr txBox="1">
            <a:spLocks noChangeArrowheads="1"/>
          </p:cNvSpPr>
          <p:nvPr/>
        </p:nvSpPr>
        <p:spPr bwMode="auto">
          <a:xfrm>
            <a:off x="6096000" y="4191000"/>
            <a:ext cx="2819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Sheep #2 because the genes are stored in the nucleus and the nucleus came from sheep #2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3.40042E-6 L 0.24167 0.07772 " pathEditMode="relative" ptsTypes="AA">
                                      <p:cBhvr>
                                        <p:cTn id="11" dur="10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17 -0.00046 L -0.24983 0.06616 " pathEditMode="relative" ptsTypes="AA">
                                      <p:cBhvr>
                                        <p:cTn id="18" dur="2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7" grpId="0"/>
      <p:bldP spid="52258" grpId="0" animBg="1"/>
      <p:bldP spid="52270" grpId="0"/>
      <p:bldP spid="52271" grpId="0"/>
      <p:bldP spid="5227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Clone your own Mouse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http</a:t>
            </a:r>
            <a:r>
              <a:rPr lang="en-US" sz="2000" dirty="0" smtClean="0"/>
              <a:t>://learn.genetics.utah.edu/content/tech/cloning/clickandclone/</a:t>
            </a:r>
            <a:endParaRPr lang="en-US" sz="2000" dirty="0"/>
          </a:p>
        </p:txBody>
      </p:sp>
      <p:pic>
        <p:nvPicPr>
          <p:cNvPr id="55300" name="Picture 4" descr="j034579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935163"/>
            <a:ext cx="5257800" cy="353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Stem cells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stem cell is an undifferentiated cell that can reproduce into any type of cell.</a:t>
            </a:r>
          </a:p>
          <a:p>
            <a:pPr lvl="1"/>
            <a:r>
              <a:rPr lang="en-US"/>
              <a:t>Blood cell</a:t>
            </a:r>
          </a:p>
          <a:p>
            <a:pPr lvl="1"/>
            <a:r>
              <a:rPr lang="en-US"/>
              <a:t>Bone cell</a:t>
            </a:r>
          </a:p>
          <a:p>
            <a:pPr lvl="1"/>
            <a:r>
              <a:rPr lang="en-US"/>
              <a:t>Muscle cell</a:t>
            </a:r>
          </a:p>
          <a:p>
            <a:pPr lvl="1"/>
            <a:r>
              <a:rPr lang="en-US"/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stem-cell-harves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Sexual Reproduction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There are 3 main strategies used in sexual reproduction.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Conjugation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Hermaphrodites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Separate sexes</a:t>
            </a:r>
          </a:p>
          <a:p>
            <a:pPr marL="609600" indent="-609600">
              <a:buFontTx/>
              <a:buNone/>
            </a:pPr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Conjugation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667000"/>
          </a:xfrm>
        </p:spPr>
        <p:txBody>
          <a:bodyPr/>
          <a:lstStyle/>
          <a:p>
            <a:r>
              <a:rPr lang="en-US"/>
              <a:t>Conjugation occurs when single celled organisms (bacteria) join together and exchange small pieces of their genetic information.</a:t>
            </a:r>
          </a:p>
          <a:p>
            <a:pPr lvl="1"/>
            <a:r>
              <a:rPr lang="en-US"/>
              <a:t>2 cells create 2 genetically different cells</a:t>
            </a:r>
          </a:p>
        </p:txBody>
      </p:sp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2971800" y="4648200"/>
            <a:ext cx="8382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4419600" y="4648200"/>
            <a:ext cx="8382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auto">
          <a:xfrm rot="5400000">
            <a:off x="4038600" y="5029200"/>
            <a:ext cx="228600" cy="990600"/>
          </a:xfrm>
          <a:prstGeom prst="can">
            <a:avLst>
              <a:gd name="adj" fmla="val 10833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59401" name="Freeform 9"/>
          <p:cNvSpPr>
            <a:spLocks/>
          </p:cNvSpPr>
          <p:nvPr/>
        </p:nvSpPr>
        <p:spPr bwMode="auto">
          <a:xfrm>
            <a:off x="3124200" y="49530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2" name="Freeform 10"/>
          <p:cNvSpPr>
            <a:spLocks/>
          </p:cNvSpPr>
          <p:nvPr/>
        </p:nvSpPr>
        <p:spPr bwMode="auto">
          <a:xfrm>
            <a:off x="3429000" y="50292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3" name="Freeform 11"/>
          <p:cNvSpPr>
            <a:spLocks/>
          </p:cNvSpPr>
          <p:nvPr/>
        </p:nvSpPr>
        <p:spPr bwMode="auto">
          <a:xfrm>
            <a:off x="3124200" y="54864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FEF81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4" name="Freeform 12"/>
          <p:cNvSpPr>
            <a:spLocks/>
          </p:cNvSpPr>
          <p:nvPr/>
        </p:nvSpPr>
        <p:spPr bwMode="auto">
          <a:xfrm>
            <a:off x="3429000" y="56388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5" name="Freeform 13"/>
          <p:cNvSpPr>
            <a:spLocks/>
          </p:cNvSpPr>
          <p:nvPr/>
        </p:nvSpPr>
        <p:spPr bwMode="auto">
          <a:xfrm>
            <a:off x="4572000" y="49530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6" name="Freeform 14"/>
          <p:cNvSpPr>
            <a:spLocks/>
          </p:cNvSpPr>
          <p:nvPr/>
        </p:nvSpPr>
        <p:spPr bwMode="auto">
          <a:xfrm>
            <a:off x="4876800" y="56388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7" name="Freeform 15"/>
          <p:cNvSpPr>
            <a:spLocks/>
          </p:cNvSpPr>
          <p:nvPr/>
        </p:nvSpPr>
        <p:spPr bwMode="auto">
          <a:xfrm>
            <a:off x="4876800" y="49530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9966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9408" name="Freeform 16"/>
          <p:cNvSpPr>
            <a:spLocks/>
          </p:cNvSpPr>
          <p:nvPr/>
        </p:nvSpPr>
        <p:spPr bwMode="auto">
          <a:xfrm>
            <a:off x="4648200" y="5638800"/>
            <a:ext cx="165100" cy="3048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48" y="48"/>
              </a:cxn>
              <a:cxn ang="0">
                <a:pos x="96" y="144"/>
              </a:cxn>
              <a:cxn ang="0">
                <a:pos x="0" y="192"/>
              </a:cxn>
            </a:cxnLst>
            <a:rect l="0" t="0" r="r" b="b"/>
            <a:pathLst>
              <a:path w="104" h="192">
                <a:moveTo>
                  <a:pt x="96" y="0"/>
                </a:moveTo>
                <a:cubicBezTo>
                  <a:pt x="72" y="12"/>
                  <a:pt x="48" y="24"/>
                  <a:pt x="48" y="48"/>
                </a:cubicBezTo>
                <a:cubicBezTo>
                  <a:pt x="48" y="72"/>
                  <a:pt x="104" y="120"/>
                  <a:pt x="96" y="144"/>
                </a:cubicBezTo>
                <a:cubicBezTo>
                  <a:pt x="88" y="168"/>
                  <a:pt x="44" y="180"/>
                  <a:pt x="0" y="192"/>
                </a:cubicBezTo>
              </a:path>
            </a:pathLst>
          </a:custGeom>
          <a:noFill/>
          <a:ln w="952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2.1721E-6 C 0.01041 0.02313 0.02153 0.04626 0.00764 0.05551 C -0.00625 0.06477 -0.06181 0.05551 -0.08403 0.05551 C -0.10625 0.05551 -0.11875 0.04811 -0.1257 0.05551 C -0.13264 0.06292 -0.12917 0.08142 -0.1257 0.09993 " pathEditMode="relative" ptsTypes="aaaaA">
                                      <p:cBhvr>
                                        <p:cTn id="12" dur="2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1.56836E-6 C -0.0125 -0.01851 -0.0243 -0.03701 -0.00955 -0.04442 C 0.00521 -0.05182 0.06285 -0.04442 0.08802 -0.04442 C 0.1132 -0.04442 0.13524 -0.03516 0.14115 -0.04442 C 0.14722 -0.05367 0.13524 -0.0768 0.12344 -0.0999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-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9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1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 animBg="1"/>
      <p:bldP spid="59404" grpId="0" animBg="1"/>
      <p:bldP spid="59404" grpId="1" animBg="1"/>
      <p:bldP spid="59404" grpId="2" animBg="1"/>
      <p:bldP spid="59405" grpId="0" animBg="1"/>
      <p:bldP spid="59405" grpId="1" animBg="1"/>
      <p:bldP spid="5940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 Generation Cartoon_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4733853" cy="6126163"/>
          </a:xfrm>
        </p:spPr>
      </p:pic>
      <p:pic>
        <p:nvPicPr>
          <p:cNvPr id="6" name="Picture 5" descr="S Generation Cartoon_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0"/>
            <a:ext cx="5334000" cy="6902823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 descr="1103490291_9ef8ee4c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638" y="0"/>
            <a:ext cx="630872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Hermaphrodites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Sexual reproduction when the organism contain both male and female sex cell.</a:t>
            </a:r>
          </a:p>
          <a:p>
            <a:r>
              <a:rPr lang="en-US"/>
              <a:t>Every organism can produce a unique offspring.</a:t>
            </a:r>
          </a:p>
          <a:p>
            <a:pPr lvl="1"/>
            <a:r>
              <a:rPr lang="en-US"/>
              <a:t>Very few organism can self fertilize.</a:t>
            </a:r>
          </a:p>
          <a:p>
            <a:pPr lvl="1"/>
            <a:r>
              <a:rPr lang="en-US"/>
              <a:t>Can occur with immobile organism (sponges, tomatoes) or some burrowing organisms (earthworms)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5" descr="erthworms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050"/>
            <a:ext cx="7620000" cy="681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 descr="245060067371cb9e4f3e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Separate Sexes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Sexual reproduction when there are organism that produce male sex cells and a separate organism that produces female sex cells.</a:t>
            </a:r>
          </a:p>
          <a:p>
            <a:r>
              <a:rPr lang="en-US"/>
              <a:t>Only half the population can produce the unique offspring.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Separate Sexes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are 2 methods of </a:t>
            </a:r>
            <a:r>
              <a:rPr lang="en-US" u="sng"/>
              <a:t>fertilization</a:t>
            </a:r>
            <a:r>
              <a:rPr lang="en-US"/>
              <a:t> with separate sexes.</a:t>
            </a:r>
          </a:p>
          <a:p>
            <a:pPr lvl="1"/>
            <a:r>
              <a:rPr lang="en-US" u="sng"/>
              <a:t>External fertilization-</a:t>
            </a:r>
            <a:r>
              <a:rPr lang="en-US"/>
              <a:t> when the sex cells unite outside of the female’s body.</a:t>
            </a:r>
          </a:p>
          <a:p>
            <a:pPr lvl="2"/>
            <a:r>
              <a:rPr lang="en-US"/>
              <a:t>Ex. fish</a:t>
            </a:r>
          </a:p>
          <a:p>
            <a:pPr lvl="1"/>
            <a:r>
              <a:rPr lang="en-US" u="sng"/>
              <a:t>Internal Fertilization-</a:t>
            </a:r>
            <a:r>
              <a:rPr lang="en-US"/>
              <a:t> when the sex cells unite inside the female’s body.</a:t>
            </a:r>
          </a:p>
          <a:p>
            <a:pPr lvl="2"/>
            <a:r>
              <a:rPr lang="en-US"/>
              <a:t>Ex. human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Sexual Reproduction and Chromosome Number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In a regular human cell, we have 46 chromosomes (2 pairs of 23).</a:t>
            </a:r>
          </a:p>
          <a:p>
            <a:pPr lvl="1">
              <a:lnSpc>
                <a:spcPct val="90000"/>
              </a:lnSpc>
            </a:pPr>
            <a:r>
              <a:rPr lang="en-US"/>
              <a:t>We call this a diploid cell (di = 2). 2 sets.</a:t>
            </a:r>
          </a:p>
          <a:p>
            <a:pPr lvl="1">
              <a:lnSpc>
                <a:spcPct val="90000"/>
              </a:lnSpc>
            </a:pPr>
            <a:r>
              <a:rPr lang="en-US"/>
              <a:t>Given the symbol </a:t>
            </a:r>
            <a:r>
              <a:rPr lang="en-US" i="1"/>
              <a:t>2n</a:t>
            </a:r>
            <a:r>
              <a:rPr lang="en-US"/>
              <a:t>.</a:t>
            </a:r>
          </a:p>
          <a:p>
            <a:pPr>
              <a:lnSpc>
                <a:spcPct val="90000"/>
              </a:lnSpc>
            </a:pPr>
            <a:r>
              <a:rPr lang="en-US"/>
              <a:t>In a human sex cell, we have 23 chromosomes (1 set of 23)</a:t>
            </a:r>
          </a:p>
          <a:p>
            <a:pPr lvl="1">
              <a:lnSpc>
                <a:spcPct val="90000"/>
              </a:lnSpc>
            </a:pPr>
            <a:r>
              <a:rPr lang="en-US"/>
              <a:t>We call this a haploid cell. Half the chromosomes.</a:t>
            </a:r>
          </a:p>
          <a:p>
            <a:pPr lvl="1">
              <a:lnSpc>
                <a:spcPct val="90000"/>
              </a:lnSpc>
            </a:pPr>
            <a:r>
              <a:rPr lang="en-US"/>
              <a:t>Given the symbol </a:t>
            </a:r>
            <a:r>
              <a:rPr lang="en-US" i="1"/>
              <a:t>n</a:t>
            </a:r>
            <a:r>
              <a:rPr lang="en-US"/>
              <a:t>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</a:t>
            </a:r>
            <a:r>
              <a:rPr lang="en-US" u="sng"/>
              <a:t>mitosis</a:t>
            </a:r>
            <a:r>
              <a:rPr lang="en-US"/>
              <a:t>, </a:t>
            </a:r>
            <a:r>
              <a:rPr lang="en-US" u="sng"/>
              <a:t>all</a:t>
            </a:r>
            <a:r>
              <a:rPr lang="en-US"/>
              <a:t> the chromosomes were duplicated and transferred to the next cell.</a:t>
            </a:r>
          </a:p>
          <a:p>
            <a:r>
              <a:rPr lang="en-US"/>
              <a:t>For sex cells, the chromosome number has to be cut in half. </a:t>
            </a:r>
          </a:p>
          <a:p>
            <a:r>
              <a:rPr lang="en-US"/>
              <a:t>This is done through the process called </a:t>
            </a:r>
            <a:r>
              <a:rPr lang="en-US" u="sng"/>
              <a:t>meiosis</a:t>
            </a:r>
            <a:r>
              <a:rPr lang="en-US"/>
              <a:t>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Meiosis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marL="609600" indent="-609600"/>
            <a:r>
              <a:rPr lang="en-US"/>
              <a:t>Meiosis follows several similar steps to mitosis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Chromosome duplication- all the chromosomes make an exact duplicate.</a:t>
            </a:r>
          </a:p>
        </p:txBody>
      </p:sp>
      <p:sp>
        <p:nvSpPr>
          <p:cNvPr id="68613" name="Freeform 5"/>
          <p:cNvSpPr>
            <a:spLocks/>
          </p:cNvSpPr>
          <p:nvPr/>
        </p:nvSpPr>
        <p:spPr bwMode="auto">
          <a:xfrm>
            <a:off x="4191000" y="4114800"/>
            <a:ext cx="393700" cy="1752600"/>
          </a:xfrm>
          <a:custGeom>
            <a:avLst/>
            <a:gdLst/>
            <a:ahLst/>
            <a:cxnLst>
              <a:cxn ang="0">
                <a:pos x="216" y="0"/>
              </a:cxn>
              <a:cxn ang="0">
                <a:pos x="72" y="192"/>
              </a:cxn>
              <a:cxn ang="0">
                <a:pos x="216" y="432"/>
              </a:cxn>
              <a:cxn ang="0">
                <a:pos x="216" y="624"/>
              </a:cxn>
              <a:cxn ang="0">
                <a:pos x="24" y="768"/>
              </a:cxn>
              <a:cxn ang="0">
                <a:pos x="72" y="960"/>
              </a:cxn>
              <a:cxn ang="0">
                <a:pos x="120" y="1104"/>
              </a:cxn>
            </a:cxnLst>
            <a:rect l="0" t="0" r="r" b="b"/>
            <a:pathLst>
              <a:path w="248" h="1104">
                <a:moveTo>
                  <a:pt x="216" y="0"/>
                </a:moveTo>
                <a:cubicBezTo>
                  <a:pt x="144" y="60"/>
                  <a:pt x="72" y="120"/>
                  <a:pt x="72" y="192"/>
                </a:cubicBezTo>
                <a:cubicBezTo>
                  <a:pt x="72" y="264"/>
                  <a:pt x="192" y="360"/>
                  <a:pt x="216" y="432"/>
                </a:cubicBezTo>
                <a:cubicBezTo>
                  <a:pt x="240" y="504"/>
                  <a:pt x="248" y="568"/>
                  <a:pt x="216" y="624"/>
                </a:cubicBezTo>
                <a:cubicBezTo>
                  <a:pt x="184" y="680"/>
                  <a:pt x="48" y="712"/>
                  <a:pt x="24" y="768"/>
                </a:cubicBezTo>
                <a:cubicBezTo>
                  <a:pt x="0" y="824"/>
                  <a:pt x="56" y="904"/>
                  <a:pt x="72" y="960"/>
                </a:cubicBezTo>
                <a:cubicBezTo>
                  <a:pt x="88" y="1016"/>
                  <a:pt x="104" y="1060"/>
                  <a:pt x="120" y="1104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68614" name="Freeform 6"/>
          <p:cNvSpPr>
            <a:spLocks/>
          </p:cNvSpPr>
          <p:nvPr/>
        </p:nvSpPr>
        <p:spPr bwMode="auto">
          <a:xfrm>
            <a:off x="4191000" y="4114800"/>
            <a:ext cx="393700" cy="1752600"/>
          </a:xfrm>
          <a:custGeom>
            <a:avLst/>
            <a:gdLst/>
            <a:ahLst/>
            <a:cxnLst>
              <a:cxn ang="0">
                <a:pos x="216" y="0"/>
              </a:cxn>
              <a:cxn ang="0">
                <a:pos x="72" y="192"/>
              </a:cxn>
              <a:cxn ang="0">
                <a:pos x="216" y="432"/>
              </a:cxn>
              <a:cxn ang="0">
                <a:pos x="216" y="624"/>
              </a:cxn>
              <a:cxn ang="0">
                <a:pos x="24" y="768"/>
              </a:cxn>
              <a:cxn ang="0">
                <a:pos x="72" y="960"/>
              </a:cxn>
              <a:cxn ang="0">
                <a:pos x="120" y="1104"/>
              </a:cxn>
            </a:cxnLst>
            <a:rect l="0" t="0" r="r" b="b"/>
            <a:pathLst>
              <a:path w="248" h="1104">
                <a:moveTo>
                  <a:pt x="216" y="0"/>
                </a:moveTo>
                <a:cubicBezTo>
                  <a:pt x="144" y="60"/>
                  <a:pt x="72" y="120"/>
                  <a:pt x="72" y="192"/>
                </a:cubicBezTo>
                <a:cubicBezTo>
                  <a:pt x="72" y="264"/>
                  <a:pt x="192" y="360"/>
                  <a:pt x="216" y="432"/>
                </a:cubicBezTo>
                <a:cubicBezTo>
                  <a:pt x="240" y="504"/>
                  <a:pt x="248" y="568"/>
                  <a:pt x="216" y="624"/>
                </a:cubicBezTo>
                <a:cubicBezTo>
                  <a:pt x="184" y="680"/>
                  <a:pt x="48" y="712"/>
                  <a:pt x="24" y="768"/>
                </a:cubicBezTo>
                <a:cubicBezTo>
                  <a:pt x="0" y="824"/>
                  <a:pt x="56" y="904"/>
                  <a:pt x="72" y="960"/>
                </a:cubicBezTo>
                <a:cubicBezTo>
                  <a:pt x="88" y="1016"/>
                  <a:pt x="104" y="1060"/>
                  <a:pt x="120" y="1104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10062E-6 L 0.05 5.10062E-6 " pathEditMode="relative" ptsTypes="AA">
                                      <p:cBhvr>
                                        <p:cTn id="6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2. Chromosomes shorten and thicken like in prophase.</a:t>
            </a:r>
          </a:p>
        </p:txBody>
      </p:sp>
      <p:sp>
        <p:nvSpPr>
          <p:cNvPr id="69636" name="Freeform 4"/>
          <p:cNvSpPr>
            <a:spLocks/>
          </p:cNvSpPr>
          <p:nvPr/>
        </p:nvSpPr>
        <p:spPr bwMode="auto">
          <a:xfrm>
            <a:off x="2844800" y="2997200"/>
            <a:ext cx="1943100" cy="2451100"/>
          </a:xfrm>
          <a:custGeom>
            <a:avLst/>
            <a:gdLst/>
            <a:ahLst/>
            <a:cxnLst>
              <a:cxn ang="0">
                <a:pos x="368" y="416"/>
              </a:cxn>
              <a:cxn ang="0">
                <a:pos x="464" y="848"/>
              </a:cxn>
              <a:cxn ang="0">
                <a:pos x="1184" y="752"/>
              </a:cxn>
              <a:cxn ang="0">
                <a:pos x="608" y="512"/>
              </a:cxn>
              <a:cxn ang="0">
                <a:pos x="800" y="224"/>
              </a:cxn>
              <a:cxn ang="0">
                <a:pos x="848" y="656"/>
              </a:cxn>
              <a:cxn ang="0">
                <a:pos x="560" y="896"/>
              </a:cxn>
              <a:cxn ang="0">
                <a:pos x="560" y="1232"/>
              </a:cxn>
              <a:cxn ang="0">
                <a:pos x="944" y="608"/>
              </a:cxn>
              <a:cxn ang="0">
                <a:pos x="992" y="416"/>
              </a:cxn>
              <a:cxn ang="0">
                <a:pos x="1088" y="752"/>
              </a:cxn>
              <a:cxn ang="0">
                <a:pos x="848" y="1184"/>
              </a:cxn>
              <a:cxn ang="0">
                <a:pos x="512" y="752"/>
              </a:cxn>
              <a:cxn ang="0">
                <a:pos x="368" y="464"/>
              </a:cxn>
              <a:cxn ang="0">
                <a:pos x="272" y="944"/>
              </a:cxn>
              <a:cxn ang="0">
                <a:pos x="512" y="800"/>
              </a:cxn>
              <a:cxn ang="0">
                <a:pos x="656" y="416"/>
              </a:cxn>
              <a:cxn ang="0">
                <a:pos x="896" y="368"/>
              </a:cxn>
              <a:cxn ang="0">
                <a:pos x="1136" y="416"/>
              </a:cxn>
              <a:cxn ang="0">
                <a:pos x="1088" y="704"/>
              </a:cxn>
              <a:cxn ang="0">
                <a:pos x="512" y="896"/>
              </a:cxn>
              <a:cxn ang="0">
                <a:pos x="272" y="1232"/>
              </a:cxn>
              <a:cxn ang="0">
                <a:pos x="608" y="1280"/>
              </a:cxn>
              <a:cxn ang="0">
                <a:pos x="512" y="608"/>
              </a:cxn>
              <a:cxn ang="0">
                <a:pos x="512" y="368"/>
              </a:cxn>
              <a:cxn ang="0">
                <a:pos x="896" y="368"/>
              </a:cxn>
              <a:cxn ang="0">
                <a:pos x="992" y="656"/>
              </a:cxn>
              <a:cxn ang="0">
                <a:pos x="992" y="1136"/>
              </a:cxn>
              <a:cxn ang="0">
                <a:pos x="752" y="992"/>
              </a:cxn>
              <a:cxn ang="0">
                <a:pos x="416" y="1232"/>
              </a:cxn>
              <a:cxn ang="0">
                <a:pos x="464" y="1424"/>
              </a:cxn>
              <a:cxn ang="0">
                <a:pos x="1088" y="1232"/>
              </a:cxn>
              <a:cxn ang="0">
                <a:pos x="800" y="800"/>
              </a:cxn>
              <a:cxn ang="0">
                <a:pos x="368" y="368"/>
              </a:cxn>
              <a:cxn ang="0">
                <a:pos x="800" y="224"/>
              </a:cxn>
              <a:cxn ang="0">
                <a:pos x="992" y="368"/>
              </a:cxn>
              <a:cxn ang="0">
                <a:pos x="704" y="800"/>
              </a:cxn>
              <a:cxn ang="0">
                <a:pos x="320" y="1040"/>
              </a:cxn>
              <a:cxn ang="0">
                <a:pos x="176" y="752"/>
              </a:cxn>
              <a:cxn ang="0">
                <a:pos x="176" y="560"/>
              </a:cxn>
              <a:cxn ang="0">
                <a:pos x="416" y="656"/>
              </a:cxn>
              <a:cxn ang="0">
                <a:pos x="752" y="656"/>
              </a:cxn>
              <a:cxn ang="0">
                <a:pos x="1088" y="368"/>
              </a:cxn>
              <a:cxn ang="0">
                <a:pos x="1184" y="800"/>
              </a:cxn>
              <a:cxn ang="0">
                <a:pos x="848" y="1136"/>
              </a:cxn>
              <a:cxn ang="0">
                <a:pos x="656" y="1136"/>
              </a:cxn>
              <a:cxn ang="0">
                <a:pos x="320" y="368"/>
              </a:cxn>
              <a:cxn ang="0">
                <a:pos x="176" y="512"/>
              </a:cxn>
              <a:cxn ang="0">
                <a:pos x="656" y="1280"/>
              </a:cxn>
              <a:cxn ang="0">
                <a:pos x="800" y="1280"/>
              </a:cxn>
              <a:cxn ang="0">
                <a:pos x="896" y="320"/>
              </a:cxn>
              <a:cxn ang="0">
                <a:pos x="1040" y="128"/>
              </a:cxn>
              <a:cxn ang="0">
                <a:pos x="1040" y="1088"/>
              </a:cxn>
              <a:cxn ang="0">
                <a:pos x="848" y="1424"/>
              </a:cxn>
              <a:cxn ang="0">
                <a:pos x="80" y="560"/>
              </a:cxn>
              <a:cxn ang="0">
                <a:pos x="368" y="224"/>
              </a:cxn>
              <a:cxn ang="0">
                <a:pos x="608" y="224"/>
              </a:cxn>
              <a:cxn ang="0">
                <a:pos x="416" y="992"/>
              </a:cxn>
              <a:cxn ang="0">
                <a:pos x="320" y="1472"/>
              </a:cxn>
              <a:cxn ang="0">
                <a:pos x="752" y="1424"/>
              </a:cxn>
              <a:cxn ang="0">
                <a:pos x="752" y="848"/>
              </a:cxn>
              <a:cxn ang="0">
                <a:pos x="608" y="656"/>
              </a:cxn>
            </a:cxnLst>
            <a:rect l="0" t="0" r="r" b="b"/>
            <a:pathLst>
              <a:path w="1224" h="1544">
                <a:moveTo>
                  <a:pt x="368" y="416"/>
                </a:moveTo>
                <a:cubicBezTo>
                  <a:pt x="348" y="604"/>
                  <a:pt x="328" y="792"/>
                  <a:pt x="464" y="848"/>
                </a:cubicBezTo>
                <a:cubicBezTo>
                  <a:pt x="600" y="904"/>
                  <a:pt x="1160" y="808"/>
                  <a:pt x="1184" y="752"/>
                </a:cubicBezTo>
                <a:cubicBezTo>
                  <a:pt x="1208" y="696"/>
                  <a:pt x="672" y="600"/>
                  <a:pt x="608" y="512"/>
                </a:cubicBezTo>
                <a:cubicBezTo>
                  <a:pt x="544" y="424"/>
                  <a:pt x="760" y="200"/>
                  <a:pt x="800" y="224"/>
                </a:cubicBezTo>
                <a:cubicBezTo>
                  <a:pt x="840" y="248"/>
                  <a:pt x="888" y="544"/>
                  <a:pt x="848" y="656"/>
                </a:cubicBezTo>
                <a:cubicBezTo>
                  <a:pt x="808" y="768"/>
                  <a:pt x="608" y="800"/>
                  <a:pt x="560" y="896"/>
                </a:cubicBezTo>
                <a:cubicBezTo>
                  <a:pt x="512" y="992"/>
                  <a:pt x="496" y="1280"/>
                  <a:pt x="560" y="1232"/>
                </a:cubicBezTo>
                <a:cubicBezTo>
                  <a:pt x="624" y="1184"/>
                  <a:pt x="872" y="744"/>
                  <a:pt x="944" y="608"/>
                </a:cubicBezTo>
                <a:cubicBezTo>
                  <a:pt x="1016" y="472"/>
                  <a:pt x="968" y="392"/>
                  <a:pt x="992" y="416"/>
                </a:cubicBezTo>
                <a:cubicBezTo>
                  <a:pt x="1016" y="440"/>
                  <a:pt x="1112" y="624"/>
                  <a:pt x="1088" y="752"/>
                </a:cubicBezTo>
                <a:cubicBezTo>
                  <a:pt x="1064" y="880"/>
                  <a:pt x="944" y="1184"/>
                  <a:pt x="848" y="1184"/>
                </a:cubicBezTo>
                <a:cubicBezTo>
                  <a:pt x="752" y="1184"/>
                  <a:pt x="592" y="872"/>
                  <a:pt x="512" y="752"/>
                </a:cubicBezTo>
                <a:cubicBezTo>
                  <a:pt x="432" y="632"/>
                  <a:pt x="408" y="432"/>
                  <a:pt x="368" y="464"/>
                </a:cubicBezTo>
                <a:cubicBezTo>
                  <a:pt x="328" y="496"/>
                  <a:pt x="248" y="888"/>
                  <a:pt x="272" y="944"/>
                </a:cubicBezTo>
                <a:cubicBezTo>
                  <a:pt x="296" y="1000"/>
                  <a:pt x="448" y="888"/>
                  <a:pt x="512" y="800"/>
                </a:cubicBezTo>
                <a:cubicBezTo>
                  <a:pt x="576" y="712"/>
                  <a:pt x="592" y="488"/>
                  <a:pt x="656" y="416"/>
                </a:cubicBezTo>
                <a:cubicBezTo>
                  <a:pt x="720" y="344"/>
                  <a:pt x="816" y="368"/>
                  <a:pt x="896" y="368"/>
                </a:cubicBezTo>
                <a:cubicBezTo>
                  <a:pt x="976" y="368"/>
                  <a:pt x="1104" y="360"/>
                  <a:pt x="1136" y="416"/>
                </a:cubicBezTo>
                <a:cubicBezTo>
                  <a:pt x="1168" y="472"/>
                  <a:pt x="1192" y="624"/>
                  <a:pt x="1088" y="704"/>
                </a:cubicBezTo>
                <a:cubicBezTo>
                  <a:pt x="984" y="784"/>
                  <a:pt x="648" y="808"/>
                  <a:pt x="512" y="896"/>
                </a:cubicBezTo>
                <a:cubicBezTo>
                  <a:pt x="376" y="984"/>
                  <a:pt x="256" y="1168"/>
                  <a:pt x="272" y="1232"/>
                </a:cubicBezTo>
                <a:cubicBezTo>
                  <a:pt x="288" y="1296"/>
                  <a:pt x="568" y="1384"/>
                  <a:pt x="608" y="1280"/>
                </a:cubicBezTo>
                <a:cubicBezTo>
                  <a:pt x="648" y="1176"/>
                  <a:pt x="528" y="760"/>
                  <a:pt x="512" y="608"/>
                </a:cubicBezTo>
                <a:cubicBezTo>
                  <a:pt x="496" y="456"/>
                  <a:pt x="448" y="408"/>
                  <a:pt x="512" y="368"/>
                </a:cubicBezTo>
                <a:cubicBezTo>
                  <a:pt x="576" y="328"/>
                  <a:pt x="816" y="320"/>
                  <a:pt x="896" y="368"/>
                </a:cubicBezTo>
                <a:cubicBezTo>
                  <a:pt x="976" y="416"/>
                  <a:pt x="976" y="528"/>
                  <a:pt x="992" y="656"/>
                </a:cubicBezTo>
                <a:cubicBezTo>
                  <a:pt x="1008" y="784"/>
                  <a:pt x="1032" y="1080"/>
                  <a:pt x="992" y="1136"/>
                </a:cubicBezTo>
                <a:cubicBezTo>
                  <a:pt x="952" y="1192"/>
                  <a:pt x="848" y="976"/>
                  <a:pt x="752" y="992"/>
                </a:cubicBezTo>
                <a:cubicBezTo>
                  <a:pt x="656" y="1008"/>
                  <a:pt x="464" y="1160"/>
                  <a:pt x="416" y="1232"/>
                </a:cubicBezTo>
                <a:cubicBezTo>
                  <a:pt x="368" y="1304"/>
                  <a:pt x="352" y="1424"/>
                  <a:pt x="464" y="1424"/>
                </a:cubicBezTo>
                <a:cubicBezTo>
                  <a:pt x="576" y="1424"/>
                  <a:pt x="1032" y="1336"/>
                  <a:pt x="1088" y="1232"/>
                </a:cubicBezTo>
                <a:cubicBezTo>
                  <a:pt x="1144" y="1128"/>
                  <a:pt x="920" y="944"/>
                  <a:pt x="800" y="800"/>
                </a:cubicBezTo>
                <a:cubicBezTo>
                  <a:pt x="680" y="656"/>
                  <a:pt x="368" y="464"/>
                  <a:pt x="368" y="368"/>
                </a:cubicBezTo>
                <a:cubicBezTo>
                  <a:pt x="368" y="272"/>
                  <a:pt x="696" y="224"/>
                  <a:pt x="800" y="224"/>
                </a:cubicBezTo>
                <a:cubicBezTo>
                  <a:pt x="904" y="224"/>
                  <a:pt x="1008" y="272"/>
                  <a:pt x="992" y="368"/>
                </a:cubicBezTo>
                <a:cubicBezTo>
                  <a:pt x="976" y="464"/>
                  <a:pt x="816" y="688"/>
                  <a:pt x="704" y="800"/>
                </a:cubicBezTo>
                <a:cubicBezTo>
                  <a:pt x="592" y="912"/>
                  <a:pt x="408" y="1048"/>
                  <a:pt x="320" y="1040"/>
                </a:cubicBezTo>
                <a:cubicBezTo>
                  <a:pt x="232" y="1032"/>
                  <a:pt x="200" y="832"/>
                  <a:pt x="176" y="752"/>
                </a:cubicBezTo>
                <a:cubicBezTo>
                  <a:pt x="152" y="672"/>
                  <a:pt x="136" y="576"/>
                  <a:pt x="176" y="560"/>
                </a:cubicBezTo>
                <a:cubicBezTo>
                  <a:pt x="216" y="544"/>
                  <a:pt x="320" y="640"/>
                  <a:pt x="416" y="656"/>
                </a:cubicBezTo>
                <a:cubicBezTo>
                  <a:pt x="512" y="672"/>
                  <a:pt x="640" y="704"/>
                  <a:pt x="752" y="656"/>
                </a:cubicBezTo>
                <a:cubicBezTo>
                  <a:pt x="864" y="608"/>
                  <a:pt x="1016" y="344"/>
                  <a:pt x="1088" y="368"/>
                </a:cubicBezTo>
                <a:cubicBezTo>
                  <a:pt x="1160" y="392"/>
                  <a:pt x="1224" y="672"/>
                  <a:pt x="1184" y="800"/>
                </a:cubicBezTo>
                <a:cubicBezTo>
                  <a:pt x="1144" y="928"/>
                  <a:pt x="936" y="1080"/>
                  <a:pt x="848" y="1136"/>
                </a:cubicBezTo>
                <a:cubicBezTo>
                  <a:pt x="760" y="1192"/>
                  <a:pt x="744" y="1264"/>
                  <a:pt x="656" y="1136"/>
                </a:cubicBezTo>
                <a:cubicBezTo>
                  <a:pt x="568" y="1008"/>
                  <a:pt x="400" y="472"/>
                  <a:pt x="320" y="368"/>
                </a:cubicBezTo>
                <a:cubicBezTo>
                  <a:pt x="240" y="264"/>
                  <a:pt x="120" y="360"/>
                  <a:pt x="176" y="512"/>
                </a:cubicBezTo>
                <a:cubicBezTo>
                  <a:pt x="232" y="664"/>
                  <a:pt x="552" y="1152"/>
                  <a:pt x="656" y="1280"/>
                </a:cubicBezTo>
                <a:cubicBezTo>
                  <a:pt x="760" y="1408"/>
                  <a:pt x="760" y="1440"/>
                  <a:pt x="800" y="1280"/>
                </a:cubicBezTo>
                <a:cubicBezTo>
                  <a:pt x="840" y="1120"/>
                  <a:pt x="856" y="512"/>
                  <a:pt x="896" y="320"/>
                </a:cubicBezTo>
                <a:cubicBezTo>
                  <a:pt x="936" y="128"/>
                  <a:pt x="1016" y="0"/>
                  <a:pt x="1040" y="128"/>
                </a:cubicBezTo>
                <a:cubicBezTo>
                  <a:pt x="1064" y="256"/>
                  <a:pt x="1072" y="872"/>
                  <a:pt x="1040" y="1088"/>
                </a:cubicBezTo>
                <a:cubicBezTo>
                  <a:pt x="1008" y="1304"/>
                  <a:pt x="1008" y="1512"/>
                  <a:pt x="848" y="1424"/>
                </a:cubicBezTo>
                <a:cubicBezTo>
                  <a:pt x="688" y="1336"/>
                  <a:pt x="160" y="760"/>
                  <a:pt x="80" y="560"/>
                </a:cubicBezTo>
                <a:cubicBezTo>
                  <a:pt x="0" y="360"/>
                  <a:pt x="280" y="280"/>
                  <a:pt x="368" y="224"/>
                </a:cubicBezTo>
                <a:cubicBezTo>
                  <a:pt x="456" y="168"/>
                  <a:pt x="600" y="96"/>
                  <a:pt x="608" y="224"/>
                </a:cubicBezTo>
                <a:cubicBezTo>
                  <a:pt x="616" y="352"/>
                  <a:pt x="464" y="784"/>
                  <a:pt x="416" y="992"/>
                </a:cubicBezTo>
                <a:cubicBezTo>
                  <a:pt x="368" y="1200"/>
                  <a:pt x="264" y="1400"/>
                  <a:pt x="320" y="1472"/>
                </a:cubicBezTo>
                <a:cubicBezTo>
                  <a:pt x="376" y="1544"/>
                  <a:pt x="680" y="1528"/>
                  <a:pt x="752" y="1424"/>
                </a:cubicBezTo>
                <a:cubicBezTo>
                  <a:pt x="824" y="1320"/>
                  <a:pt x="776" y="976"/>
                  <a:pt x="752" y="848"/>
                </a:cubicBezTo>
                <a:cubicBezTo>
                  <a:pt x="728" y="720"/>
                  <a:pt x="668" y="688"/>
                  <a:pt x="608" y="6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69637" name="Oval 5"/>
          <p:cNvSpPr>
            <a:spLocks noChangeArrowheads="1"/>
          </p:cNvSpPr>
          <p:nvPr/>
        </p:nvSpPr>
        <p:spPr bwMode="auto">
          <a:xfrm>
            <a:off x="2590800" y="2971800"/>
            <a:ext cx="2590800" cy="2590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69658" name="Group 26"/>
          <p:cNvGrpSpPr>
            <a:grpSpLocks/>
          </p:cNvGrpSpPr>
          <p:nvPr/>
        </p:nvGrpSpPr>
        <p:grpSpPr bwMode="auto">
          <a:xfrm>
            <a:off x="3352800" y="3276600"/>
            <a:ext cx="1190625" cy="1752600"/>
            <a:chOff x="3888" y="2064"/>
            <a:chExt cx="750" cy="1104"/>
          </a:xfrm>
        </p:grpSpPr>
        <p:grpSp>
          <p:nvGrpSpPr>
            <p:cNvPr id="69640" name="Group 8"/>
            <p:cNvGrpSpPr>
              <a:grpSpLocks/>
            </p:cNvGrpSpPr>
            <p:nvPr/>
          </p:nvGrpSpPr>
          <p:grpSpPr bwMode="auto">
            <a:xfrm>
              <a:off x="4416" y="2256"/>
              <a:ext cx="126" cy="240"/>
              <a:chOff x="4080" y="2304"/>
              <a:chExt cx="192" cy="528"/>
            </a:xfrm>
          </p:grpSpPr>
          <p:sp>
            <p:nvSpPr>
              <p:cNvPr id="69638" name="Freeform 6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39" name="Freeform 7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69641" name="Group 9"/>
            <p:cNvGrpSpPr>
              <a:grpSpLocks/>
            </p:cNvGrpSpPr>
            <p:nvPr/>
          </p:nvGrpSpPr>
          <p:grpSpPr bwMode="auto">
            <a:xfrm>
              <a:off x="4176" y="2640"/>
              <a:ext cx="126" cy="240"/>
              <a:chOff x="4080" y="2304"/>
              <a:chExt cx="192" cy="528"/>
            </a:xfrm>
          </p:grpSpPr>
          <p:sp>
            <p:nvSpPr>
              <p:cNvPr id="69642" name="Freeform 10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43" name="Freeform 11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69644" name="Group 12"/>
            <p:cNvGrpSpPr>
              <a:grpSpLocks/>
            </p:cNvGrpSpPr>
            <p:nvPr/>
          </p:nvGrpSpPr>
          <p:grpSpPr bwMode="auto">
            <a:xfrm>
              <a:off x="4512" y="2736"/>
              <a:ext cx="126" cy="240"/>
              <a:chOff x="4080" y="2304"/>
              <a:chExt cx="192" cy="528"/>
            </a:xfrm>
          </p:grpSpPr>
          <p:sp>
            <p:nvSpPr>
              <p:cNvPr id="69645" name="Freeform 13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46" name="Freeform 14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69647" name="Group 15"/>
            <p:cNvGrpSpPr>
              <a:grpSpLocks/>
            </p:cNvGrpSpPr>
            <p:nvPr/>
          </p:nvGrpSpPr>
          <p:grpSpPr bwMode="auto">
            <a:xfrm>
              <a:off x="3888" y="2496"/>
              <a:ext cx="126" cy="240"/>
              <a:chOff x="4080" y="2304"/>
              <a:chExt cx="192" cy="528"/>
            </a:xfrm>
          </p:grpSpPr>
          <p:sp>
            <p:nvSpPr>
              <p:cNvPr id="69648" name="Freeform 16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49" name="Freeform 17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69650" name="Group 18"/>
            <p:cNvGrpSpPr>
              <a:grpSpLocks/>
            </p:cNvGrpSpPr>
            <p:nvPr/>
          </p:nvGrpSpPr>
          <p:grpSpPr bwMode="auto">
            <a:xfrm>
              <a:off x="3936" y="2928"/>
              <a:ext cx="126" cy="240"/>
              <a:chOff x="4080" y="2304"/>
              <a:chExt cx="192" cy="528"/>
            </a:xfrm>
          </p:grpSpPr>
          <p:sp>
            <p:nvSpPr>
              <p:cNvPr id="69651" name="Freeform 19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52" name="Freeform 20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69655" name="Group 23"/>
            <p:cNvGrpSpPr>
              <a:grpSpLocks/>
            </p:cNvGrpSpPr>
            <p:nvPr/>
          </p:nvGrpSpPr>
          <p:grpSpPr bwMode="auto">
            <a:xfrm>
              <a:off x="3936" y="2064"/>
              <a:ext cx="126" cy="240"/>
              <a:chOff x="4080" y="2304"/>
              <a:chExt cx="192" cy="528"/>
            </a:xfrm>
          </p:grpSpPr>
          <p:sp>
            <p:nvSpPr>
              <p:cNvPr id="69656" name="Freeform 24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9657" name="Freeform 25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Content Placeholder 4" descr="S Generation Cartoon_0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-381000" y="251012"/>
            <a:ext cx="5105400" cy="6606988"/>
          </a:xfrm>
        </p:spPr>
      </p:pic>
      <p:pic>
        <p:nvPicPr>
          <p:cNvPr id="6" name="Picture 5" descr="S Generation Cartoon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0"/>
            <a:ext cx="529936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3. Chromosomes pair up with their matching chromosome at the equator of the cell.</a:t>
            </a:r>
          </a:p>
        </p:txBody>
      </p:sp>
      <p:sp>
        <p:nvSpPr>
          <p:cNvPr id="70660" name="Oval 4"/>
          <p:cNvSpPr>
            <a:spLocks noChangeArrowheads="1"/>
          </p:cNvSpPr>
          <p:nvPr/>
        </p:nvSpPr>
        <p:spPr bwMode="auto">
          <a:xfrm>
            <a:off x="2590800" y="2971800"/>
            <a:ext cx="2590800" cy="2590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4191000" y="3581400"/>
            <a:ext cx="200025" cy="381000"/>
            <a:chOff x="4080" y="2304"/>
            <a:chExt cx="192" cy="528"/>
          </a:xfrm>
        </p:grpSpPr>
        <p:sp>
          <p:nvSpPr>
            <p:cNvPr id="70663" name="Freeform 7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64" name="Freeform 8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0665" name="Group 9"/>
          <p:cNvGrpSpPr>
            <a:grpSpLocks/>
          </p:cNvGrpSpPr>
          <p:nvPr/>
        </p:nvGrpSpPr>
        <p:grpSpPr bwMode="auto">
          <a:xfrm>
            <a:off x="3810000" y="4191000"/>
            <a:ext cx="200025" cy="381000"/>
            <a:chOff x="4080" y="2304"/>
            <a:chExt cx="192" cy="528"/>
          </a:xfrm>
        </p:grpSpPr>
        <p:sp>
          <p:nvSpPr>
            <p:cNvPr id="70666" name="Freeform 10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67" name="Freeform 11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0668" name="Group 12"/>
          <p:cNvGrpSpPr>
            <a:grpSpLocks/>
          </p:cNvGrpSpPr>
          <p:nvPr/>
        </p:nvGrpSpPr>
        <p:grpSpPr bwMode="auto">
          <a:xfrm>
            <a:off x="4343400" y="4343400"/>
            <a:ext cx="200025" cy="381000"/>
            <a:chOff x="4080" y="2304"/>
            <a:chExt cx="192" cy="528"/>
          </a:xfrm>
        </p:grpSpPr>
        <p:sp>
          <p:nvSpPr>
            <p:cNvPr id="70669" name="Freeform 13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70" name="Freeform 14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0671" name="Group 15"/>
          <p:cNvGrpSpPr>
            <a:grpSpLocks/>
          </p:cNvGrpSpPr>
          <p:nvPr/>
        </p:nvGrpSpPr>
        <p:grpSpPr bwMode="auto">
          <a:xfrm>
            <a:off x="3352800" y="3962400"/>
            <a:ext cx="200025" cy="381000"/>
            <a:chOff x="4080" y="2304"/>
            <a:chExt cx="192" cy="528"/>
          </a:xfrm>
        </p:grpSpPr>
        <p:sp>
          <p:nvSpPr>
            <p:cNvPr id="70672" name="Freeform 16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73" name="Freeform 17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0674" name="Group 18"/>
          <p:cNvGrpSpPr>
            <a:grpSpLocks/>
          </p:cNvGrpSpPr>
          <p:nvPr/>
        </p:nvGrpSpPr>
        <p:grpSpPr bwMode="auto">
          <a:xfrm>
            <a:off x="3429000" y="4648200"/>
            <a:ext cx="200025" cy="381000"/>
            <a:chOff x="4080" y="2304"/>
            <a:chExt cx="192" cy="528"/>
          </a:xfrm>
        </p:grpSpPr>
        <p:sp>
          <p:nvSpPr>
            <p:cNvPr id="70675" name="Freeform 19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76" name="Freeform 20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0677" name="Group 21"/>
          <p:cNvGrpSpPr>
            <a:grpSpLocks/>
          </p:cNvGrpSpPr>
          <p:nvPr/>
        </p:nvGrpSpPr>
        <p:grpSpPr bwMode="auto">
          <a:xfrm>
            <a:off x="3429000" y="3276600"/>
            <a:ext cx="200025" cy="381000"/>
            <a:chOff x="4080" y="2304"/>
            <a:chExt cx="192" cy="528"/>
          </a:xfrm>
        </p:grpSpPr>
        <p:sp>
          <p:nvSpPr>
            <p:cNvPr id="70678" name="Freeform 22"/>
            <p:cNvSpPr>
              <a:spLocks/>
            </p:cNvSpPr>
            <p:nvPr/>
          </p:nvSpPr>
          <p:spPr bwMode="auto">
            <a:xfrm>
              <a:off x="4080" y="2304"/>
              <a:ext cx="96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92"/>
                </a:cxn>
                <a:cxn ang="0">
                  <a:pos x="0" y="528"/>
                </a:cxn>
              </a:cxnLst>
              <a:rect l="0" t="0" r="r" b="b"/>
              <a:pathLst>
                <a:path w="96" h="528">
                  <a:moveTo>
                    <a:pt x="0" y="0"/>
                  </a:moveTo>
                  <a:cubicBezTo>
                    <a:pt x="48" y="52"/>
                    <a:pt x="96" y="104"/>
                    <a:pt x="96" y="192"/>
                  </a:cubicBezTo>
                  <a:cubicBezTo>
                    <a:pt x="96" y="280"/>
                    <a:pt x="48" y="404"/>
                    <a:pt x="0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0679" name="Freeform 23"/>
            <p:cNvSpPr>
              <a:spLocks/>
            </p:cNvSpPr>
            <p:nvPr/>
          </p:nvSpPr>
          <p:spPr bwMode="auto">
            <a:xfrm>
              <a:off x="4176" y="2304"/>
              <a:ext cx="96" cy="528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192"/>
                </a:cxn>
                <a:cxn ang="0">
                  <a:pos x="96" y="528"/>
                </a:cxn>
              </a:cxnLst>
              <a:rect l="0" t="0" r="r" b="b"/>
              <a:pathLst>
                <a:path w="96" h="528">
                  <a:moveTo>
                    <a:pt x="96" y="0"/>
                  </a:moveTo>
                  <a:cubicBezTo>
                    <a:pt x="48" y="52"/>
                    <a:pt x="0" y="104"/>
                    <a:pt x="0" y="192"/>
                  </a:cubicBezTo>
                  <a:cubicBezTo>
                    <a:pt x="0" y="280"/>
                    <a:pt x="48" y="404"/>
                    <a:pt x="96" y="52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70021E-6 L 0.03333 0.02221 " pathEditMode="relative" ptsTypes="AA">
                                      <p:cBhvr>
                                        <p:cTn id="6" dur="20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70021E-6 L -0.025 -0.0222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8.29979E-6 L 0.04167 0.02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8.29979E-6 L 0.025 -0.0111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8.29979E-6 L 0.03333 0.0333 " pathEditMode="relative" ptsTypes="AA">
                                      <p:cBhvr>
                                        <p:cTn id="14" dur="20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70021E-6 L -0.03334 0.0777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4. The chromosomes cross over at certain points and exchange genes.</a:t>
            </a:r>
          </a:p>
          <a:p>
            <a:pPr lvl="1"/>
            <a:r>
              <a:rPr lang="en-US"/>
              <a:t>The helps increase genetic diversity.			</a:t>
            </a:r>
          </a:p>
        </p:txBody>
      </p:sp>
      <p:grpSp>
        <p:nvGrpSpPr>
          <p:cNvPr id="71686" name="Group 6"/>
          <p:cNvGrpSpPr>
            <a:grpSpLocks/>
          </p:cNvGrpSpPr>
          <p:nvPr/>
        </p:nvGrpSpPr>
        <p:grpSpPr bwMode="auto">
          <a:xfrm>
            <a:off x="3276600" y="3732213"/>
            <a:ext cx="762000" cy="1677987"/>
            <a:chOff x="2064" y="2351"/>
            <a:chExt cx="480" cy="1057"/>
          </a:xfrm>
        </p:grpSpPr>
        <p:sp>
          <p:nvSpPr>
            <p:cNvPr id="71684" name="Freeform 4"/>
            <p:cNvSpPr>
              <a:spLocks/>
            </p:cNvSpPr>
            <p:nvPr/>
          </p:nvSpPr>
          <p:spPr bwMode="auto">
            <a:xfrm>
              <a:off x="2064" y="2352"/>
              <a:ext cx="248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336"/>
                </a:cxn>
                <a:cxn ang="0">
                  <a:pos x="48" y="1008"/>
                </a:cxn>
              </a:cxnLst>
              <a:rect l="0" t="0" r="r" b="b"/>
              <a:pathLst>
                <a:path w="248" h="1008">
                  <a:moveTo>
                    <a:pt x="0" y="0"/>
                  </a:moveTo>
                  <a:cubicBezTo>
                    <a:pt x="116" y="84"/>
                    <a:pt x="232" y="168"/>
                    <a:pt x="240" y="336"/>
                  </a:cubicBezTo>
                  <a:cubicBezTo>
                    <a:pt x="248" y="504"/>
                    <a:pt x="148" y="756"/>
                    <a:pt x="48" y="1008"/>
                  </a:cubicBezTo>
                </a:path>
              </a:pathLst>
            </a:custGeom>
            <a:noFill/>
            <a:ln w="76200" cmpd="sng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85" name="Freeform 5"/>
            <p:cNvSpPr>
              <a:spLocks/>
            </p:cNvSpPr>
            <p:nvPr/>
          </p:nvSpPr>
          <p:spPr bwMode="auto">
            <a:xfrm>
              <a:off x="2299" y="2351"/>
              <a:ext cx="245" cy="1057"/>
            </a:xfrm>
            <a:custGeom>
              <a:avLst/>
              <a:gdLst/>
              <a:ahLst/>
              <a:cxnLst>
                <a:cxn ang="0">
                  <a:pos x="214" y="0"/>
                </a:cxn>
                <a:cxn ang="0">
                  <a:pos x="5" y="289"/>
                </a:cxn>
                <a:cxn ang="0">
                  <a:pos x="245" y="1057"/>
                </a:cxn>
              </a:cxnLst>
              <a:rect l="0" t="0" r="r" b="b"/>
              <a:pathLst>
                <a:path w="245" h="1057">
                  <a:moveTo>
                    <a:pt x="214" y="0"/>
                  </a:moveTo>
                  <a:cubicBezTo>
                    <a:pt x="178" y="48"/>
                    <a:pt x="0" y="113"/>
                    <a:pt x="5" y="289"/>
                  </a:cubicBezTo>
                  <a:cubicBezTo>
                    <a:pt x="10" y="465"/>
                    <a:pt x="121" y="761"/>
                    <a:pt x="245" y="1057"/>
                  </a:cubicBezTo>
                </a:path>
              </a:pathLst>
            </a:custGeom>
            <a:noFill/>
            <a:ln w="76200" cmpd="sng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1687" name="Group 7"/>
          <p:cNvGrpSpPr>
            <a:grpSpLocks/>
          </p:cNvGrpSpPr>
          <p:nvPr/>
        </p:nvGrpSpPr>
        <p:grpSpPr bwMode="auto">
          <a:xfrm>
            <a:off x="4267200" y="3733800"/>
            <a:ext cx="762000" cy="1677988"/>
            <a:chOff x="2064" y="2351"/>
            <a:chExt cx="480" cy="1057"/>
          </a:xfrm>
        </p:grpSpPr>
        <p:sp>
          <p:nvSpPr>
            <p:cNvPr id="71688" name="Freeform 8"/>
            <p:cNvSpPr>
              <a:spLocks/>
            </p:cNvSpPr>
            <p:nvPr/>
          </p:nvSpPr>
          <p:spPr bwMode="auto">
            <a:xfrm>
              <a:off x="2064" y="2352"/>
              <a:ext cx="248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336"/>
                </a:cxn>
                <a:cxn ang="0">
                  <a:pos x="48" y="1008"/>
                </a:cxn>
              </a:cxnLst>
              <a:rect l="0" t="0" r="r" b="b"/>
              <a:pathLst>
                <a:path w="248" h="1008">
                  <a:moveTo>
                    <a:pt x="0" y="0"/>
                  </a:moveTo>
                  <a:cubicBezTo>
                    <a:pt x="116" y="84"/>
                    <a:pt x="232" y="168"/>
                    <a:pt x="240" y="336"/>
                  </a:cubicBezTo>
                  <a:cubicBezTo>
                    <a:pt x="248" y="504"/>
                    <a:pt x="148" y="756"/>
                    <a:pt x="48" y="1008"/>
                  </a:cubicBezTo>
                </a:path>
              </a:pathLst>
            </a:custGeom>
            <a:noFill/>
            <a:ln w="76200" cmpd="sng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89" name="Freeform 9"/>
            <p:cNvSpPr>
              <a:spLocks/>
            </p:cNvSpPr>
            <p:nvPr/>
          </p:nvSpPr>
          <p:spPr bwMode="auto">
            <a:xfrm>
              <a:off x="2299" y="2351"/>
              <a:ext cx="245" cy="1057"/>
            </a:xfrm>
            <a:custGeom>
              <a:avLst/>
              <a:gdLst/>
              <a:ahLst/>
              <a:cxnLst>
                <a:cxn ang="0">
                  <a:pos x="214" y="0"/>
                </a:cxn>
                <a:cxn ang="0">
                  <a:pos x="5" y="289"/>
                </a:cxn>
                <a:cxn ang="0">
                  <a:pos x="245" y="1057"/>
                </a:cxn>
              </a:cxnLst>
              <a:rect l="0" t="0" r="r" b="b"/>
              <a:pathLst>
                <a:path w="245" h="1057">
                  <a:moveTo>
                    <a:pt x="214" y="0"/>
                  </a:moveTo>
                  <a:cubicBezTo>
                    <a:pt x="178" y="48"/>
                    <a:pt x="0" y="113"/>
                    <a:pt x="5" y="289"/>
                  </a:cubicBezTo>
                  <a:cubicBezTo>
                    <a:pt x="10" y="465"/>
                    <a:pt x="121" y="761"/>
                    <a:pt x="245" y="1057"/>
                  </a:cubicBezTo>
                </a:path>
              </a:pathLst>
            </a:custGeom>
            <a:noFill/>
            <a:ln w="76200" cmpd="sng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1696" name="Group 16"/>
          <p:cNvGrpSpPr>
            <a:grpSpLocks/>
          </p:cNvGrpSpPr>
          <p:nvPr/>
        </p:nvGrpSpPr>
        <p:grpSpPr bwMode="auto">
          <a:xfrm>
            <a:off x="3505200" y="3733800"/>
            <a:ext cx="762000" cy="1601788"/>
            <a:chOff x="816" y="2352"/>
            <a:chExt cx="480" cy="1009"/>
          </a:xfrm>
        </p:grpSpPr>
        <p:sp>
          <p:nvSpPr>
            <p:cNvPr id="71692" name="Freeform 12"/>
            <p:cNvSpPr>
              <a:spLocks/>
            </p:cNvSpPr>
            <p:nvPr/>
          </p:nvSpPr>
          <p:spPr bwMode="auto">
            <a:xfrm>
              <a:off x="816" y="2353"/>
              <a:ext cx="248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336"/>
                </a:cxn>
                <a:cxn ang="0">
                  <a:pos x="48" y="1008"/>
                </a:cxn>
              </a:cxnLst>
              <a:rect l="0" t="0" r="r" b="b"/>
              <a:pathLst>
                <a:path w="248" h="1008">
                  <a:moveTo>
                    <a:pt x="0" y="0"/>
                  </a:moveTo>
                  <a:cubicBezTo>
                    <a:pt x="116" y="84"/>
                    <a:pt x="232" y="168"/>
                    <a:pt x="240" y="336"/>
                  </a:cubicBezTo>
                  <a:cubicBezTo>
                    <a:pt x="248" y="504"/>
                    <a:pt x="148" y="756"/>
                    <a:pt x="48" y="1008"/>
                  </a:cubicBezTo>
                </a:path>
              </a:pathLst>
            </a:custGeom>
            <a:noFill/>
            <a:ln w="76200" cmpd="sng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93" name="Freeform 13"/>
            <p:cNvSpPr>
              <a:spLocks/>
            </p:cNvSpPr>
            <p:nvPr/>
          </p:nvSpPr>
          <p:spPr bwMode="auto">
            <a:xfrm>
              <a:off x="1041" y="2449"/>
              <a:ext cx="204" cy="792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5" y="192"/>
                </a:cxn>
                <a:cxn ang="0">
                  <a:pos x="204" y="792"/>
                </a:cxn>
              </a:cxnLst>
              <a:rect l="0" t="0" r="r" b="b"/>
              <a:pathLst>
                <a:path w="204" h="792">
                  <a:moveTo>
                    <a:pt x="111" y="0"/>
                  </a:moveTo>
                  <a:cubicBezTo>
                    <a:pt x="94" y="32"/>
                    <a:pt x="0" y="60"/>
                    <a:pt x="15" y="192"/>
                  </a:cubicBezTo>
                  <a:cubicBezTo>
                    <a:pt x="30" y="324"/>
                    <a:pt x="165" y="667"/>
                    <a:pt x="204" y="792"/>
                  </a:cubicBezTo>
                </a:path>
              </a:pathLst>
            </a:custGeom>
            <a:noFill/>
            <a:ln w="76200" cmpd="sng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94" name="Line 14"/>
            <p:cNvSpPr>
              <a:spLocks noChangeShapeType="1"/>
            </p:cNvSpPr>
            <p:nvPr/>
          </p:nvSpPr>
          <p:spPr bwMode="auto">
            <a:xfrm flipV="1">
              <a:off x="1152" y="2352"/>
              <a:ext cx="96" cy="96"/>
            </a:xfrm>
            <a:prstGeom prst="line">
              <a:avLst/>
            </a:prstGeom>
            <a:noFill/>
            <a:ln w="76200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95" name="Line 15"/>
            <p:cNvSpPr>
              <a:spLocks noChangeShapeType="1"/>
            </p:cNvSpPr>
            <p:nvPr/>
          </p:nvSpPr>
          <p:spPr bwMode="auto">
            <a:xfrm>
              <a:off x="1248" y="3216"/>
              <a:ext cx="48" cy="144"/>
            </a:xfrm>
            <a:prstGeom prst="line">
              <a:avLst/>
            </a:prstGeom>
            <a:noFill/>
            <a:ln w="76200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1702" name="Group 22"/>
          <p:cNvGrpSpPr>
            <a:grpSpLocks/>
          </p:cNvGrpSpPr>
          <p:nvPr/>
        </p:nvGrpSpPr>
        <p:grpSpPr bwMode="auto">
          <a:xfrm>
            <a:off x="4038600" y="3733800"/>
            <a:ext cx="762000" cy="1677988"/>
            <a:chOff x="3456" y="2352"/>
            <a:chExt cx="480" cy="1057"/>
          </a:xfrm>
        </p:grpSpPr>
        <p:sp>
          <p:nvSpPr>
            <p:cNvPr id="71698" name="Freeform 18"/>
            <p:cNvSpPr>
              <a:spLocks/>
            </p:cNvSpPr>
            <p:nvPr/>
          </p:nvSpPr>
          <p:spPr bwMode="auto">
            <a:xfrm>
              <a:off x="3549" y="2426"/>
              <a:ext cx="149" cy="7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" y="263"/>
                </a:cxn>
                <a:cxn ang="0">
                  <a:pos x="12" y="786"/>
                </a:cxn>
              </a:cxnLst>
              <a:rect l="0" t="0" r="r" b="b"/>
              <a:pathLst>
                <a:path w="149" h="786">
                  <a:moveTo>
                    <a:pt x="0" y="0"/>
                  </a:moveTo>
                  <a:cubicBezTo>
                    <a:pt x="24" y="45"/>
                    <a:pt x="145" y="132"/>
                    <a:pt x="147" y="263"/>
                  </a:cubicBezTo>
                  <a:cubicBezTo>
                    <a:pt x="149" y="394"/>
                    <a:pt x="40" y="677"/>
                    <a:pt x="12" y="786"/>
                  </a:cubicBezTo>
                </a:path>
              </a:pathLst>
            </a:custGeom>
            <a:noFill/>
            <a:ln w="76200" cmpd="sng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699" name="Freeform 19"/>
            <p:cNvSpPr>
              <a:spLocks/>
            </p:cNvSpPr>
            <p:nvPr/>
          </p:nvSpPr>
          <p:spPr bwMode="auto">
            <a:xfrm>
              <a:off x="3691" y="2352"/>
              <a:ext cx="245" cy="1057"/>
            </a:xfrm>
            <a:custGeom>
              <a:avLst/>
              <a:gdLst/>
              <a:ahLst/>
              <a:cxnLst>
                <a:cxn ang="0">
                  <a:pos x="214" y="0"/>
                </a:cxn>
                <a:cxn ang="0">
                  <a:pos x="5" y="289"/>
                </a:cxn>
                <a:cxn ang="0">
                  <a:pos x="245" y="1057"/>
                </a:cxn>
              </a:cxnLst>
              <a:rect l="0" t="0" r="r" b="b"/>
              <a:pathLst>
                <a:path w="245" h="1057">
                  <a:moveTo>
                    <a:pt x="214" y="0"/>
                  </a:moveTo>
                  <a:cubicBezTo>
                    <a:pt x="178" y="48"/>
                    <a:pt x="0" y="113"/>
                    <a:pt x="5" y="289"/>
                  </a:cubicBezTo>
                  <a:cubicBezTo>
                    <a:pt x="10" y="465"/>
                    <a:pt x="121" y="761"/>
                    <a:pt x="245" y="1057"/>
                  </a:cubicBezTo>
                </a:path>
              </a:pathLst>
            </a:custGeom>
            <a:noFill/>
            <a:ln w="76200" cmpd="sng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700" name="Line 20"/>
            <p:cNvSpPr>
              <a:spLocks noChangeShapeType="1"/>
            </p:cNvSpPr>
            <p:nvPr/>
          </p:nvSpPr>
          <p:spPr bwMode="auto">
            <a:xfrm flipH="1">
              <a:off x="3504" y="3216"/>
              <a:ext cx="48" cy="192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71701" name="Line 21"/>
            <p:cNvSpPr>
              <a:spLocks noChangeShapeType="1"/>
            </p:cNvSpPr>
            <p:nvPr/>
          </p:nvSpPr>
          <p:spPr bwMode="auto">
            <a:xfrm flipH="1" flipV="1">
              <a:off x="3456" y="2352"/>
              <a:ext cx="96" cy="96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01249E-7 L -0.025 2.01249E-7 " pathEditMode="relative" ptsTypes="AA">
                                      <p:cBhvr>
                                        <p:cTn id="6" dur="2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2.28082E-6 L 0.025 2.28082E-6 " pathEditMode="relative" ptsTypes="AA">
                                      <p:cBhvr>
                                        <p:cTn id="8" dur="2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01249E-7 L 0.025 2.01249E-7 " pathEditMode="relative" ptsTypes="AA">
                                      <p:cBhvr>
                                        <p:cTn id="24" dur="20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90146E-6 L -0.025 1.90146E-6 " pathEditMode="relative" ptsTypes="AA">
                                      <p:cBhvr>
                                        <p:cTn id="26" dur="20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5. The pairs of chromosomes divide into separate cells</a:t>
            </a:r>
          </a:p>
        </p:txBody>
      </p:sp>
      <p:sp>
        <p:nvSpPr>
          <p:cNvPr id="72708" name="Oval 4"/>
          <p:cNvSpPr>
            <a:spLocks noChangeArrowheads="1"/>
          </p:cNvSpPr>
          <p:nvPr/>
        </p:nvSpPr>
        <p:spPr bwMode="auto">
          <a:xfrm>
            <a:off x="2590800" y="2971800"/>
            <a:ext cx="2590800" cy="2590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72727" name="Group 23"/>
          <p:cNvGrpSpPr>
            <a:grpSpLocks/>
          </p:cNvGrpSpPr>
          <p:nvPr/>
        </p:nvGrpSpPr>
        <p:grpSpPr bwMode="auto">
          <a:xfrm>
            <a:off x="3657600" y="3505200"/>
            <a:ext cx="200025" cy="1600200"/>
            <a:chOff x="2304" y="2208"/>
            <a:chExt cx="126" cy="1008"/>
          </a:xfrm>
        </p:grpSpPr>
        <p:grpSp>
          <p:nvGrpSpPr>
            <p:cNvPr id="72709" name="Group 5"/>
            <p:cNvGrpSpPr>
              <a:grpSpLocks/>
            </p:cNvGrpSpPr>
            <p:nvPr/>
          </p:nvGrpSpPr>
          <p:grpSpPr bwMode="auto">
            <a:xfrm>
              <a:off x="2304" y="2208"/>
              <a:ext cx="126" cy="240"/>
              <a:chOff x="4080" y="2304"/>
              <a:chExt cx="192" cy="528"/>
            </a:xfrm>
          </p:grpSpPr>
          <p:sp>
            <p:nvSpPr>
              <p:cNvPr id="72710" name="Freeform 6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11" name="Freeform 7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15" name="Group 11"/>
            <p:cNvGrpSpPr>
              <a:grpSpLocks/>
            </p:cNvGrpSpPr>
            <p:nvPr/>
          </p:nvGrpSpPr>
          <p:grpSpPr bwMode="auto">
            <a:xfrm>
              <a:off x="2304" y="2592"/>
              <a:ext cx="126" cy="240"/>
              <a:chOff x="4080" y="2304"/>
              <a:chExt cx="192" cy="528"/>
            </a:xfrm>
          </p:grpSpPr>
          <p:sp>
            <p:nvSpPr>
              <p:cNvPr id="72716" name="Freeform 12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17" name="Freeform 13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21" name="Group 17"/>
            <p:cNvGrpSpPr>
              <a:grpSpLocks/>
            </p:cNvGrpSpPr>
            <p:nvPr/>
          </p:nvGrpSpPr>
          <p:grpSpPr bwMode="auto">
            <a:xfrm>
              <a:off x="2304" y="2976"/>
              <a:ext cx="126" cy="240"/>
              <a:chOff x="4080" y="2304"/>
              <a:chExt cx="192" cy="528"/>
            </a:xfrm>
          </p:grpSpPr>
          <p:sp>
            <p:nvSpPr>
              <p:cNvPr id="72722" name="Freeform 18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23" name="Freeform 19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</p:grpSp>
      <p:grpSp>
        <p:nvGrpSpPr>
          <p:cNvPr id="72728" name="Group 24"/>
          <p:cNvGrpSpPr>
            <a:grpSpLocks/>
          </p:cNvGrpSpPr>
          <p:nvPr/>
        </p:nvGrpSpPr>
        <p:grpSpPr bwMode="auto">
          <a:xfrm>
            <a:off x="3962400" y="3505200"/>
            <a:ext cx="200025" cy="1600200"/>
            <a:chOff x="2496" y="2208"/>
            <a:chExt cx="126" cy="1008"/>
          </a:xfrm>
        </p:grpSpPr>
        <p:grpSp>
          <p:nvGrpSpPr>
            <p:cNvPr id="72712" name="Group 8"/>
            <p:cNvGrpSpPr>
              <a:grpSpLocks/>
            </p:cNvGrpSpPr>
            <p:nvPr/>
          </p:nvGrpSpPr>
          <p:grpSpPr bwMode="auto">
            <a:xfrm>
              <a:off x="2496" y="2208"/>
              <a:ext cx="126" cy="240"/>
              <a:chOff x="4080" y="2304"/>
              <a:chExt cx="192" cy="528"/>
            </a:xfrm>
          </p:grpSpPr>
          <p:sp>
            <p:nvSpPr>
              <p:cNvPr id="72713" name="Freeform 9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14" name="Freeform 10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18" name="Group 14"/>
            <p:cNvGrpSpPr>
              <a:grpSpLocks/>
            </p:cNvGrpSpPr>
            <p:nvPr/>
          </p:nvGrpSpPr>
          <p:grpSpPr bwMode="auto">
            <a:xfrm>
              <a:off x="2496" y="2592"/>
              <a:ext cx="126" cy="240"/>
              <a:chOff x="4080" y="2304"/>
              <a:chExt cx="192" cy="528"/>
            </a:xfrm>
          </p:grpSpPr>
          <p:sp>
            <p:nvSpPr>
              <p:cNvPr id="72719" name="Freeform 15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20" name="Freeform 16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24" name="Group 20"/>
            <p:cNvGrpSpPr>
              <a:grpSpLocks/>
            </p:cNvGrpSpPr>
            <p:nvPr/>
          </p:nvGrpSpPr>
          <p:grpSpPr bwMode="auto">
            <a:xfrm>
              <a:off x="2496" y="2976"/>
              <a:ext cx="126" cy="240"/>
              <a:chOff x="4080" y="2304"/>
              <a:chExt cx="192" cy="528"/>
            </a:xfrm>
          </p:grpSpPr>
          <p:sp>
            <p:nvSpPr>
              <p:cNvPr id="72725" name="Freeform 21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26" name="Freeform 22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</p:grpSp>
      <p:grpSp>
        <p:nvGrpSpPr>
          <p:cNvPr id="72737" name="Group 33"/>
          <p:cNvGrpSpPr>
            <a:grpSpLocks/>
          </p:cNvGrpSpPr>
          <p:nvPr/>
        </p:nvGrpSpPr>
        <p:grpSpPr bwMode="auto">
          <a:xfrm>
            <a:off x="3886200" y="2971800"/>
            <a:ext cx="1295400" cy="2590800"/>
            <a:chOff x="4272" y="1968"/>
            <a:chExt cx="816" cy="1632"/>
          </a:xfrm>
        </p:grpSpPr>
        <p:sp>
          <p:nvSpPr>
            <p:cNvPr id="72733" name="Arc 29"/>
            <p:cNvSpPr>
              <a:spLocks/>
            </p:cNvSpPr>
            <p:nvPr/>
          </p:nvSpPr>
          <p:spPr bwMode="auto">
            <a:xfrm>
              <a:off x="4272" y="1968"/>
              <a:ext cx="816" cy="16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99"/>
                <a:gd name="T2" fmla="*/ 148 w 21600"/>
                <a:gd name="T3" fmla="*/ 43199 h 43199"/>
                <a:gd name="T4" fmla="*/ 0 w 21600"/>
                <a:gd name="T5" fmla="*/ 21600 h 4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9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471"/>
                    <a:pt x="12019" y="43118"/>
                    <a:pt x="148" y="43199"/>
                  </a:cubicBezTo>
                </a:path>
                <a:path w="21600" h="4319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471"/>
                    <a:pt x="12019" y="43118"/>
                    <a:pt x="148" y="43199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2736" name="Line 32"/>
            <p:cNvSpPr>
              <a:spLocks noChangeShapeType="1"/>
            </p:cNvSpPr>
            <p:nvPr/>
          </p:nvSpPr>
          <p:spPr bwMode="auto">
            <a:xfrm>
              <a:off x="4272" y="1968"/>
              <a:ext cx="0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2738" name="Group 34"/>
          <p:cNvGrpSpPr>
            <a:grpSpLocks/>
          </p:cNvGrpSpPr>
          <p:nvPr/>
        </p:nvGrpSpPr>
        <p:grpSpPr bwMode="auto">
          <a:xfrm rot="10800000">
            <a:off x="2590800" y="2971800"/>
            <a:ext cx="1295400" cy="2590800"/>
            <a:chOff x="4272" y="1968"/>
            <a:chExt cx="816" cy="1632"/>
          </a:xfrm>
        </p:grpSpPr>
        <p:sp>
          <p:nvSpPr>
            <p:cNvPr id="72739" name="Arc 35"/>
            <p:cNvSpPr>
              <a:spLocks/>
            </p:cNvSpPr>
            <p:nvPr/>
          </p:nvSpPr>
          <p:spPr bwMode="auto">
            <a:xfrm>
              <a:off x="4272" y="1968"/>
              <a:ext cx="816" cy="16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99"/>
                <a:gd name="T2" fmla="*/ 148 w 21600"/>
                <a:gd name="T3" fmla="*/ 43199 h 43199"/>
                <a:gd name="T4" fmla="*/ 0 w 21600"/>
                <a:gd name="T5" fmla="*/ 21600 h 4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9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471"/>
                    <a:pt x="12019" y="43118"/>
                    <a:pt x="148" y="43199"/>
                  </a:cubicBezTo>
                </a:path>
                <a:path w="21600" h="4319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471"/>
                    <a:pt x="12019" y="43118"/>
                    <a:pt x="148" y="43199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2740" name="Line 36"/>
            <p:cNvSpPr>
              <a:spLocks noChangeShapeType="1"/>
            </p:cNvSpPr>
            <p:nvPr/>
          </p:nvSpPr>
          <p:spPr bwMode="auto">
            <a:xfrm>
              <a:off x="4272" y="1968"/>
              <a:ext cx="0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2741" name="Group 37"/>
          <p:cNvGrpSpPr>
            <a:grpSpLocks/>
          </p:cNvGrpSpPr>
          <p:nvPr/>
        </p:nvGrpSpPr>
        <p:grpSpPr bwMode="auto">
          <a:xfrm>
            <a:off x="3200400" y="3505200"/>
            <a:ext cx="200025" cy="1600200"/>
            <a:chOff x="2304" y="2208"/>
            <a:chExt cx="126" cy="1008"/>
          </a:xfrm>
        </p:grpSpPr>
        <p:grpSp>
          <p:nvGrpSpPr>
            <p:cNvPr id="72742" name="Group 38"/>
            <p:cNvGrpSpPr>
              <a:grpSpLocks/>
            </p:cNvGrpSpPr>
            <p:nvPr/>
          </p:nvGrpSpPr>
          <p:grpSpPr bwMode="auto">
            <a:xfrm>
              <a:off x="2304" y="2208"/>
              <a:ext cx="126" cy="240"/>
              <a:chOff x="4080" y="2304"/>
              <a:chExt cx="192" cy="528"/>
            </a:xfrm>
          </p:grpSpPr>
          <p:sp>
            <p:nvSpPr>
              <p:cNvPr id="72743" name="Freeform 39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44" name="Freeform 40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45" name="Group 41"/>
            <p:cNvGrpSpPr>
              <a:grpSpLocks/>
            </p:cNvGrpSpPr>
            <p:nvPr/>
          </p:nvGrpSpPr>
          <p:grpSpPr bwMode="auto">
            <a:xfrm>
              <a:off x="2304" y="2592"/>
              <a:ext cx="126" cy="240"/>
              <a:chOff x="4080" y="2304"/>
              <a:chExt cx="192" cy="528"/>
            </a:xfrm>
          </p:grpSpPr>
          <p:sp>
            <p:nvSpPr>
              <p:cNvPr id="72746" name="Freeform 42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47" name="Freeform 43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48" name="Group 44"/>
            <p:cNvGrpSpPr>
              <a:grpSpLocks/>
            </p:cNvGrpSpPr>
            <p:nvPr/>
          </p:nvGrpSpPr>
          <p:grpSpPr bwMode="auto">
            <a:xfrm>
              <a:off x="2304" y="2976"/>
              <a:ext cx="126" cy="240"/>
              <a:chOff x="4080" y="2304"/>
              <a:chExt cx="192" cy="528"/>
            </a:xfrm>
          </p:grpSpPr>
          <p:sp>
            <p:nvSpPr>
              <p:cNvPr id="72749" name="Freeform 45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50" name="Freeform 46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</p:grpSp>
      <p:grpSp>
        <p:nvGrpSpPr>
          <p:cNvPr id="72751" name="Group 47"/>
          <p:cNvGrpSpPr>
            <a:grpSpLocks/>
          </p:cNvGrpSpPr>
          <p:nvPr/>
        </p:nvGrpSpPr>
        <p:grpSpPr bwMode="auto">
          <a:xfrm>
            <a:off x="4419600" y="3505200"/>
            <a:ext cx="200025" cy="1600200"/>
            <a:chOff x="2496" y="2208"/>
            <a:chExt cx="126" cy="1008"/>
          </a:xfrm>
        </p:grpSpPr>
        <p:grpSp>
          <p:nvGrpSpPr>
            <p:cNvPr id="72752" name="Group 48"/>
            <p:cNvGrpSpPr>
              <a:grpSpLocks/>
            </p:cNvGrpSpPr>
            <p:nvPr/>
          </p:nvGrpSpPr>
          <p:grpSpPr bwMode="auto">
            <a:xfrm>
              <a:off x="2496" y="2208"/>
              <a:ext cx="126" cy="240"/>
              <a:chOff x="4080" y="2304"/>
              <a:chExt cx="192" cy="528"/>
            </a:xfrm>
          </p:grpSpPr>
          <p:sp>
            <p:nvSpPr>
              <p:cNvPr id="72753" name="Freeform 49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54" name="Freeform 50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55" name="Group 51"/>
            <p:cNvGrpSpPr>
              <a:grpSpLocks/>
            </p:cNvGrpSpPr>
            <p:nvPr/>
          </p:nvGrpSpPr>
          <p:grpSpPr bwMode="auto">
            <a:xfrm>
              <a:off x="2496" y="2592"/>
              <a:ext cx="126" cy="240"/>
              <a:chOff x="4080" y="2304"/>
              <a:chExt cx="192" cy="528"/>
            </a:xfrm>
          </p:grpSpPr>
          <p:sp>
            <p:nvSpPr>
              <p:cNvPr id="72756" name="Freeform 52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57" name="Freeform 53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2758" name="Group 54"/>
            <p:cNvGrpSpPr>
              <a:grpSpLocks/>
            </p:cNvGrpSpPr>
            <p:nvPr/>
          </p:nvGrpSpPr>
          <p:grpSpPr bwMode="auto">
            <a:xfrm>
              <a:off x="2496" y="2976"/>
              <a:ext cx="126" cy="240"/>
              <a:chOff x="4080" y="2304"/>
              <a:chExt cx="192" cy="528"/>
            </a:xfrm>
          </p:grpSpPr>
          <p:sp>
            <p:nvSpPr>
              <p:cNvPr id="72759" name="Freeform 55"/>
              <p:cNvSpPr>
                <a:spLocks/>
              </p:cNvSpPr>
              <p:nvPr/>
            </p:nvSpPr>
            <p:spPr bwMode="auto">
              <a:xfrm>
                <a:off x="4080" y="2304"/>
                <a:ext cx="96" cy="5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528"/>
                  </a:cxn>
                </a:cxnLst>
                <a:rect l="0" t="0" r="r" b="b"/>
                <a:pathLst>
                  <a:path w="96" h="528">
                    <a:moveTo>
                      <a:pt x="0" y="0"/>
                    </a:moveTo>
                    <a:cubicBezTo>
                      <a:pt x="48" y="52"/>
                      <a:pt x="96" y="104"/>
                      <a:pt x="96" y="192"/>
                    </a:cubicBezTo>
                    <a:cubicBezTo>
                      <a:pt x="96" y="280"/>
                      <a:pt x="48" y="404"/>
                      <a:pt x="0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2760" name="Freeform 56"/>
              <p:cNvSpPr>
                <a:spLocks/>
              </p:cNvSpPr>
              <p:nvPr/>
            </p:nvSpPr>
            <p:spPr bwMode="auto">
              <a:xfrm>
                <a:off x="4176" y="2304"/>
                <a:ext cx="96" cy="528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192"/>
                  </a:cxn>
                  <a:cxn ang="0">
                    <a:pos x="96" y="528"/>
                  </a:cxn>
                </a:cxnLst>
                <a:rect l="0" t="0" r="r" b="b"/>
                <a:pathLst>
                  <a:path w="96" h="528">
                    <a:moveTo>
                      <a:pt x="96" y="0"/>
                    </a:moveTo>
                    <a:cubicBezTo>
                      <a:pt x="48" y="52"/>
                      <a:pt x="0" y="104"/>
                      <a:pt x="0" y="192"/>
                    </a:cubicBezTo>
                    <a:cubicBezTo>
                      <a:pt x="0" y="280"/>
                      <a:pt x="48" y="404"/>
                      <a:pt x="96" y="52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CA"/>
              </a:p>
            </p:txBody>
          </p:sp>
        </p:grpSp>
      </p:grpSp>
      <p:sp>
        <p:nvSpPr>
          <p:cNvPr id="72761" name="Oval 57"/>
          <p:cNvSpPr>
            <a:spLocks noChangeArrowheads="1"/>
          </p:cNvSpPr>
          <p:nvPr/>
        </p:nvSpPr>
        <p:spPr bwMode="auto">
          <a:xfrm>
            <a:off x="1447800" y="3048000"/>
            <a:ext cx="2362200" cy="2362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2762" name="Oval 58"/>
          <p:cNvSpPr>
            <a:spLocks noChangeArrowheads="1"/>
          </p:cNvSpPr>
          <p:nvPr/>
        </p:nvSpPr>
        <p:spPr bwMode="auto">
          <a:xfrm>
            <a:off x="3962400" y="3048000"/>
            <a:ext cx="2362200" cy="2362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70021E-6 L -0.05001 1.70021E-6 " pathEditMode="relative" ptsTypes="AA">
                                      <p:cBhvr>
                                        <p:cTn id="6" dur="2000" fill="hold"/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70021E-6 L 0.05 1.7002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6666 0.0 " pathEditMode="relative" ptsTypes="AA">
                                      <p:cBhvr>
                                        <p:cTn id="28" dur="2000" fill="hold"/>
                                        <p:tgtEl>
                                          <p:spTgt spid="72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6666 0.0 " pathEditMode="relative" ptsTypes="AA">
                                      <p:cBhvr>
                                        <p:cTn id="30" dur="2000" fill="hold"/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75 0.0 " pathEditMode="relative" ptsTypes="AA">
                                      <p:cBhvr>
                                        <p:cTn id="32" dur="2000" fill="hold"/>
                                        <p:tgtEl>
                                          <p:spTgt spid="72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75 0.0 " pathEditMode="relative" ptsTypes="AA">
                                      <p:cBhvr>
                                        <p:cTn id="34" dur="2000" fill="hold"/>
                                        <p:tgtEl>
                                          <p:spTgt spid="72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72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2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61" grpId="0" animBg="1"/>
      <p:bldP spid="7276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6. Chromosomes align along the equator and divide like in mitosis.</a:t>
            </a:r>
          </a:p>
        </p:txBody>
      </p:sp>
      <p:sp>
        <p:nvSpPr>
          <p:cNvPr id="73733" name="Oval 5"/>
          <p:cNvSpPr>
            <a:spLocks noChangeArrowheads="1"/>
          </p:cNvSpPr>
          <p:nvPr/>
        </p:nvSpPr>
        <p:spPr bwMode="auto">
          <a:xfrm>
            <a:off x="3124200" y="2895600"/>
            <a:ext cx="3048000" cy="2895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3734" name="Freeform 6"/>
          <p:cNvSpPr>
            <a:spLocks/>
          </p:cNvSpPr>
          <p:nvPr/>
        </p:nvSpPr>
        <p:spPr bwMode="auto">
          <a:xfrm>
            <a:off x="4419600" y="3200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35" name="Freeform 7"/>
          <p:cNvSpPr>
            <a:spLocks/>
          </p:cNvSpPr>
          <p:nvPr/>
        </p:nvSpPr>
        <p:spPr bwMode="auto">
          <a:xfrm>
            <a:off x="4618038" y="3200400"/>
            <a:ext cx="106362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36" name="Freeform 8"/>
          <p:cNvSpPr>
            <a:spLocks/>
          </p:cNvSpPr>
          <p:nvPr/>
        </p:nvSpPr>
        <p:spPr bwMode="auto">
          <a:xfrm>
            <a:off x="4419600" y="3200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39" name="Freeform 11"/>
          <p:cNvSpPr>
            <a:spLocks/>
          </p:cNvSpPr>
          <p:nvPr/>
        </p:nvSpPr>
        <p:spPr bwMode="auto">
          <a:xfrm>
            <a:off x="4572000" y="3200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0" name="Freeform 12"/>
          <p:cNvSpPr>
            <a:spLocks/>
          </p:cNvSpPr>
          <p:nvPr/>
        </p:nvSpPr>
        <p:spPr bwMode="auto">
          <a:xfrm>
            <a:off x="4419600" y="3962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1" name="Freeform 13"/>
          <p:cNvSpPr>
            <a:spLocks/>
          </p:cNvSpPr>
          <p:nvPr/>
        </p:nvSpPr>
        <p:spPr bwMode="auto">
          <a:xfrm>
            <a:off x="4419600" y="4724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2" name="Freeform 14"/>
          <p:cNvSpPr>
            <a:spLocks/>
          </p:cNvSpPr>
          <p:nvPr/>
        </p:nvSpPr>
        <p:spPr bwMode="auto">
          <a:xfrm>
            <a:off x="4572000" y="3962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3" name="Freeform 15"/>
          <p:cNvSpPr>
            <a:spLocks/>
          </p:cNvSpPr>
          <p:nvPr/>
        </p:nvSpPr>
        <p:spPr bwMode="auto">
          <a:xfrm>
            <a:off x="4572000" y="4724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6" name="Freeform 18"/>
          <p:cNvSpPr>
            <a:spLocks/>
          </p:cNvSpPr>
          <p:nvPr/>
        </p:nvSpPr>
        <p:spPr bwMode="auto">
          <a:xfrm>
            <a:off x="4419600" y="3962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7" name="Freeform 19"/>
          <p:cNvSpPr>
            <a:spLocks/>
          </p:cNvSpPr>
          <p:nvPr/>
        </p:nvSpPr>
        <p:spPr bwMode="auto">
          <a:xfrm>
            <a:off x="4419600" y="4724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8" name="Freeform 20"/>
          <p:cNvSpPr>
            <a:spLocks/>
          </p:cNvSpPr>
          <p:nvPr/>
        </p:nvSpPr>
        <p:spPr bwMode="auto">
          <a:xfrm>
            <a:off x="4572000" y="3962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49" name="Freeform 21"/>
          <p:cNvSpPr>
            <a:spLocks/>
          </p:cNvSpPr>
          <p:nvPr/>
        </p:nvSpPr>
        <p:spPr bwMode="auto">
          <a:xfrm>
            <a:off x="4572000" y="4724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grpSp>
        <p:nvGrpSpPr>
          <p:cNvPr id="73752" name="Group 24"/>
          <p:cNvGrpSpPr>
            <a:grpSpLocks/>
          </p:cNvGrpSpPr>
          <p:nvPr/>
        </p:nvGrpSpPr>
        <p:grpSpPr bwMode="auto">
          <a:xfrm rot="10800000">
            <a:off x="4648200" y="2895600"/>
            <a:ext cx="1527175" cy="2895600"/>
            <a:chOff x="864" y="1728"/>
            <a:chExt cx="914" cy="1824"/>
          </a:xfrm>
        </p:grpSpPr>
        <p:sp>
          <p:nvSpPr>
            <p:cNvPr id="73750" name="Arc 22"/>
            <p:cNvSpPr>
              <a:spLocks/>
            </p:cNvSpPr>
            <p:nvPr/>
          </p:nvSpPr>
          <p:spPr bwMode="auto">
            <a:xfrm flipH="1">
              <a:off x="864" y="1728"/>
              <a:ext cx="914" cy="1823"/>
            </a:xfrm>
            <a:custGeom>
              <a:avLst/>
              <a:gdLst>
                <a:gd name="G0" fmla="+- 65 0 0"/>
                <a:gd name="G1" fmla="+- 21600 0 0"/>
                <a:gd name="G2" fmla="+- 21600 0 0"/>
                <a:gd name="T0" fmla="*/ 65 w 21665"/>
                <a:gd name="T1" fmla="*/ 0 h 43200"/>
                <a:gd name="T2" fmla="*/ 0 w 21665"/>
                <a:gd name="T3" fmla="*/ 43200 h 43200"/>
                <a:gd name="T4" fmla="*/ 65 w 2166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65" h="43200" fill="none" extrusionOk="0">
                  <a:moveTo>
                    <a:pt x="64" y="0"/>
                  </a:moveTo>
                  <a:cubicBezTo>
                    <a:pt x="11994" y="0"/>
                    <a:pt x="21665" y="9670"/>
                    <a:pt x="21665" y="21600"/>
                  </a:cubicBezTo>
                  <a:cubicBezTo>
                    <a:pt x="21665" y="33529"/>
                    <a:pt x="11994" y="43200"/>
                    <a:pt x="65" y="43200"/>
                  </a:cubicBezTo>
                  <a:cubicBezTo>
                    <a:pt x="43" y="43200"/>
                    <a:pt x="21" y="43199"/>
                    <a:pt x="0" y="43199"/>
                  </a:cubicBezTo>
                </a:path>
                <a:path w="21665" h="43200" stroke="0" extrusionOk="0">
                  <a:moveTo>
                    <a:pt x="64" y="0"/>
                  </a:moveTo>
                  <a:cubicBezTo>
                    <a:pt x="11994" y="0"/>
                    <a:pt x="21665" y="9670"/>
                    <a:pt x="21665" y="21600"/>
                  </a:cubicBezTo>
                  <a:cubicBezTo>
                    <a:pt x="21665" y="33529"/>
                    <a:pt x="11994" y="43200"/>
                    <a:pt x="65" y="43200"/>
                  </a:cubicBezTo>
                  <a:cubicBezTo>
                    <a:pt x="43" y="43200"/>
                    <a:pt x="21" y="43199"/>
                    <a:pt x="0" y="43199"/>
                  </a:cubicBezTo>
                  <a:lnTo>
                    <a:pt x="6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1776" y="1728"/>
              <a:ext cx="0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3753" name="Group 25"/>
          <p:cNvGrpSpPr>
            <a:grpSpLocks/>
          </p:cNvGrpSpPr>
          <p:nvPr/>
        </p:nvGrpSpPr>
        <p:grpSpPr bwMode="auto">
          <a:xfrm>
            <a:off x="3124200" y="2895600"/>
            <a:ext cx="1524000" cy="2895600"/>
            <a:chOff x="864" y="1728"/>
            <a:chExt cx="914" cy="1824"/>
          </a:xfrm>
        </p:grpSpPr>
        <p:sp>
          <p:nvSpPr>
            <p:cNvPr id="73754" name="Arc 26"/>
            <p:cNvSpPr>
              <a:spLocks/>
            </p:cNvSpPr>
            <p:nvPr/>
          </p:nvSpPr>
          <p:spPr bwMode="auto">
            <a:xfrm flipH="1">
              <a:off x="864" y="1728"/>
              <a:ext cx="914" cy="1823"/>
            </a:xfrm>
            <a:custGeom>
              <a:avLst/>
              <a:gdLst>
                <a:gd name="G0" fmla="+- 65 0 0"/>
                <a:gd name="G1" fmla="+- 21600 0 0"/>
                <a:gd name="G2" fmla="+- 21600 0 0"/>
                <a:gd name="T0" fmla="*/ 65 w 21665"/>
                <a:gd name="T1" fmla="*/ 0 h 43200"/>
                <a:gd name="T2" fmla="*/ 0 w 21665"/>
                <a:gd name="T3" fmla="*/ 43200 h 43200"/>
                <a:gd name="T4" fmla="*/ 65 w 2166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65" h="43200" fill="none" extrusionOk="0">
                  <a:moveTo>
                    <a:pt x="64" y="0"/>
                  </a:moveTo>
                  <a:cubicBezTo>
                    <a:pt x="11994" y="0"/>
                    <a:pt x="21665" y="9670"/>
                    <a:pt x="21665" y="21600"/>
                  </a:cubicBezTo>
                  <a:cubicBezTo>
                    <a:pt x="21665" y="33529"/>
                    <a:pt x="11994" y="43200"/>
                    <a:pt x="65" y="43200"/>
                  </a:cubicBezTo>
                  <a:cubicBezTo>
                    <a:pt x="43" y="43200"/>
                    <a:pt x="21" y="43199"/>
                    <a:pt x="0" y="43199"/>
                  </a:cubicBezTo>
                </a:path>
                <a:path w="21665" h="43200" stroke="0" extrusionOk="0">
                  <a:moveTo>
                    <a:pt x="64" y="0"/>
                  </a:moveTo>
                  <a:cubicBezTo>
                    <a:pt x="11994" y="0"/>
                    <a:pt x="21665" y="9670"/>
                    <a:pt x="21665" y="21600"/>
                  </a:cubicBezTo>
                  <a:cubicBezTo>
                    <a:pt x="21665" y="33529"/>
                    <a:pt x="11994" y="43200"/>
                    <a:pt x="65" y="43200"/>
                  </a:cubicBezTo>
                  <a:cubicBezTo>
                    <a:pt x="43" y="43200"/>
                    <a:pt x="21" y="43199"/>
                    <a:pt x="0" y="43199"/>
                  </a:cubicBezTo>
                  <a:lnTo>
                    <a:pt x="6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3755" name="Line 27"/>
            <p:cNvSpPr>
              <a:spLocks noChangeShapeType="1"/>
            </p:cNvSpPr>
            <p:nvPr/>
          </p:nvSpPr>
          <p:spPr bwMode="auto">
            <a:xfrm>
              <a:off x="1776" y="1728"/>
              <a:ext cx="0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73757" name="Freeform 29"/>
          <p:cNvSpPr>
            <a:spLocks/>
          </p:cNvSpPr>
          <p:nvPr/>
        </p:nvSpPr>
        <p:spPr bwMode="auto">
          <a:xfrm>
            <a:off x="5410200" y="35052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58" name="Freeform 30"/>
          <p:cNvSpPr>
            <a:spLocks/>
          </p:cNvSpPr>
          <p:nvPr/>
        </p:nvSpPr>
        <p:spPr bwMode="auto">
          <a:xfrm>
            <a:off x="5334000" y="39624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60" name="Freeform 32"/>
          <p:cNvSpPr>
            <a:spLocks/>
          </p:cNvSpPr>
          <p:nvPr/>
        </p:nvSpPr>
        <p:spPr bwMode="auto">
          <a:xfrm>
            <a:off x="5410200" y="4495800"/>
            <a:ext cx="1524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144"/>
              </a:cxn>
              <a:cxn ang="0">
                <a:pos x="48" y="384"/>
              </a:cxn>
            </a:cxnLst>
            <a:rect l="0" t="0" r="r" b="b"/>
            <a:pathLst>
              <a:path w="104" h="384">
                <a:moveTo>
                  <a:pt x="0" y="0"/>
                </a:moveTo>
                <a:cubicBezTo>
                  <a:pt x="44" y="40"/>
                  <a:pt x="88" y="80"/>
                  <a:pt x="96" y="144"/>
                </a:cubicBezTo>
                <a:cubicBezTo>
                  <a:pt x="104" y="208"/>
                  <a:pt x="76" y="296"/>
                  <a:pt x="48" y="38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62" name="Freeform 34"/>
          <p:cNvSpPr>
            <a:spLocks/>
          </p:cNvSpPr>
          <p:nvPr/>
        </p:nvSpPr>
        <p:spPr bwMode="auto">
          <a:xfrm>
            <a:off x="3657600" y="35052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63" name="Freeform 35"/>
          <p:cNvSpPr>
            <a:spLocks/>
          </p:cNvSpPr>
          <p:nvPr/>
        </p:nvSpPr>
        <p:spPr bwMode="auto">
          <a:xfrm>
            <a:off x="3810000" y="39624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65" name="Freeform 37"/>
          <p:cNvSpPr>
            <a:spLocks/>
          </p:cNvSpPr>
          <p:nvPr/>
        </p:nvSpPr>
        <p:spPr bwMode="auto">
          <a:xfrm>
            <a:off x="3733800" y="4495800"/>
            <a:ext cx="106363" cy="457200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102"/>
              </a:cxn>
              <a:cxn ang="0">
                <a:pos x="67" y="288"/>
              </a:cxn>
            </a:cxnLst>
            <a:rect l="0" t="0" r="r" b="b"/>
            <a:pathLst>
              <a:path w="67" h="288">
                <a:moveTo>
                  <a:pt x="67" y="0"/>
                </a:moveTo>
                <a:cubicBezTo>
                  <a:pt x="56" y="17"/>
                  <a:pt x="0" y="54"/>
                  <a:pt x="0" y="102"/>
                </a:cubicBezTo>
                <a:cubicBezTo>
                  <a:pt x="0" y="150"/>
                  <a:pt x="53" y="249"/>
                  <a:pt x="67" y="28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3766" name="Oval 38"/>
          <p:cNvSpPr>
            <a:spLocks noChangeArrowheads="1"/>
          </p:cNvSpPr>
          <p:nvPr/>
        </p:nvSpPr>
        <p:spPr bwMode="auto">
          <a:xfrm>
            <a:off x="1600200" y="2971800"/>
            <a:ext cx="2590800" cy="2514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3767" name="Oval 39"/>
          <p:cNvSpPr>
            <a:spLocks noChangeArrowheads="1"/>
          </p:cNvSpPr>
          <p:nvPr/>
        </p:nvSpPr>
        <p:spPr bwMode="auto">
          <a:xfrm>
            <a:off x="5105400" y="2971800"/>
            <a:ext cx="2590800" cy="2514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2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01874E-6 L -0.08073 0.0444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2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771E-6 L -0.06666 2.9771E-6 " pathEditMode="relative" ptsTypes="AA">
                                      <p:cBhvr>
                                        <p:cTn id="45" dur="2000" fill="hold"/>
                                        <p:tgtEl>
                                          <p:spTgt spid="73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02706E-6 L -0.07239 -0.0333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01874E-6 L 0.09167 0.0444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2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771E-6 L 0.08334 2.9771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02706E-6 L 0.09167 -0.0333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0833 0.0 " pathEditMode="relative" ptsTypes="AA">
                                      <p:cBhvr>
                                        <p:cTn id="92" dur="2000" fill="hold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0833 0.0 " pathEditMode="relative" ptsTypes="AA">
                                      <p:cBhvr>
                                        <p:cTn id="94" dur="2000" fill="hold"/>
                                        <p:tgtEl>
                                          <p:spTgt spid="73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0833 0.0 " pathEditMode="relative" ptsTypes="AA">
                                      <p:cBhvr>
                                        <p:cTn id="96" dur="2000" fill="hold"/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0833 0.0 " pathEditMode="relative" ptsTypes="AA">
                                      <p:cBhvr>
                                        <p:cTn id="98" dur="2000" fill="hold"/>
                                        <p:tgtEl>
                                          <p:spTgt spid="73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 0.0 " pathEditMode="relative" ptsTypes="AA">
                                      <p:cBhvr>
                                        <p:cTn id="100" dur="2000" fill="hold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 0.0 " pathEditMode="relative" ptsTypes="AA">
                                      <p:cBhvr>
                                        <p:cTn id="102" dur="2000" fill="hold"/>
                                        <p:tgtEl>
                                          <p:spTgt spid="73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 0.0 " pathEditMode="relative" ptsTypes="AA">
                                      <p:cBhvr>
                                        <p:cTn id="104" dur="2000" fill="hold"/>
                                        <p:tgtEl>
                                          <p:spTgt spid="73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 0.0 " pathEditMode="relative" ptsTypes="AA">
                                      <p:cBhvr>
                                        <p:cTn id="106" dur="2000" fill="hold"/>
                                        <p:tgtEl>
                                          <p:spTgt spid="73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20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2000"/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2000"/>
                                        <p:tgtEl>
                                          <p:spTgt spid="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2000"/>
                                        <p:tgtEl>
                                          <p:spTgt spid="73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  <p:bldP spid="73734" grpId="0" animBg="1"/>
      <p:bldP spid="73735" grpId="0" animBg="1"/>
      <p:bldP spid="73736" grpId="0" animBg="1"/>
      <p:bldP spid="73736" grpId="1" animBg="1"/>
      <p:bldP spid="73736" grpId="2" animBg="1"/>
      <p:bldP spid="73739" grpId="0" animBg="1"/>
      <p:bldP spid="73739" grpId="1" animBg="1"/>
      <p:bldP spid="73739" grpId="2" animBg="1"/>
      <p:bldP spid="73740" grpId="0" animBg="1"/>
      <p:bldP spid="73741" grpId="0" animBg="1"/>
      <p:bldP spid="73742" grpId="0" animBg="1"/>
      <p:bldP spid="73743" grpId="0" animBg="1"/>
      <p:bldP spid="73746" grpId="0" animBg="1"/>
      <p:bldP spid="73746" grpId="1" animBg="1"/>
      <p:bldP spid="73746" grpId="2" animBg="1"/>
      <p:bldP spid="73747" grpId="0" animBg="1"/>
      <p:bldP spid="73747" grpId="1" animBg="1"/>
      <p:bldP spid="73747" grpId="2" animBg="1"/>
      <p:bldP spid="73748" grpId="0" animBg="1"/>
      <p:bldP spid="73748" grpId="1" animBg="1"/>
      <p:bldP spid="73748" grpId="2" animBg="1"/>
      <p:bldP spid="73749" grpId="0" animBg="1"/>
      <p:bldP spid="73749" grpId="1" animBg="1"/>
      <p:bldP spid="73749" grpId="2" animBg="1"/>
      <p:bldP spid="73757" grpId="0" animBg="1"/>
      <p:bldP spid="73757" grpId="1" animBg="1"/>
      <p:bldP spid="73758" grpId="0" animBg="1"/>
      <p:bldP spid="73758" grpId="1" animBg="1"/>
      <p:bldP spid="73760" grpId="0" animBg="1"/>
      <p:bldP spid="73760" grpId="1" animBg="1"/>
      <p:bldP spid="73762" grpId="0" animBg="1"/>
      <p:bldP spid="73762" grpId="1" animBg="1"/>
      <p:bldP spid="73763" grpId="0" animBg="1"/>
      <p:bldP spid="73763" grpId="1" animBg="1"/>
      <p:bldP spid="73765" grpId="0" animBg="1"/>
      <p:bldP spid="73765" grpId="1" animBg="1"/>
      <p:bldP spid="73766" grpId="0" animBg="1"/>
      <p:bldP spid="7376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6" name="Oval 14"/>
          <p:cNvSpPr>
            <a:spLocks noChangeArrowheads="1"/>
          </p:cNvSpPr>
          <p:nvPr/>
        </p:nvSpPr>
        <p:spPr bwMode="auto">
          <a:xfrm>
            <a:off x="7086600" y="4419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7" name="Oval 15"/>
          <p:cNvSpPr>
            <a:spLocks noChangeArrowheads="1"/>
          </p:cNvSpPr>
          <p:nvPr/>
        </p:nvSpPr>
        <p:spPr bwMode="auto">
          <a:xfrm>
            <a:off x="5334000" y="4419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result is 4 unique, haploid cells (half the chromosome number)</a:t>
            </a:r>
          </a:p>
        </p:txBody>
      </p:sp>
      <p:sp>
        <p:nvSpPr>
          <p:cNvPr id="74756" name="Line 4"/>
          <p:cNvSpPr>
            <a:spLocks noChangeShapeType="1"/>
          </p:cNvSpPr>
          <p:nvPr/>
        </p:nvSpPr>
        <p:spPr bwMode="auto">
          <a:xfrm>
            <a:off x="914400" y="3505200"/>
            <a:ext cx="716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4572000" y="266700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1676400" y="28194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Mitosis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5029200" y="28194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Meiosis</a:t>
            </a:r>
          </a:p>
        </p:txBody>
      </p:sp>
      <p:sp>
        <p:nvSpPr>
          <p:cNvPr id="74761" name="Oval 9"/>
          <p:cNvSpPr>
            <a:spLocks noChangeArrowheads="1"/>
          </p:cNvSpPr>
          <p:nvPr/>
        </p:nvSpPr>
        <p:spPr bwMode="auto">
          <a:xfrm>
            <a:off x="19812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2" name="Oval 10"/>
          <p:cNvSpPr>
            <a:spLocks noChangeArrowheads="1"/>
          </p:cNvSpPr>
          <p:nvPr/>
        </p:nvSpPr>
        <p:spPr bwMode="auto">
          <a:xfrm>
            <a:off x="19812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3" name="Oval 11"/>
          <p:cNvSpPr>
            <a:spLocks noChangeArrowheads="1"/>
          </p:cNvSpPr>
          <p:nvPr/>
        </p:nvSpPr>
        <p:spPr bwMode="auto">
          <a:xfrm>
            <a:off x="19812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4" name="Oval 12"/>
          <p:cNvSpPr>
            <a:spLocks noChangeArrowheads="1"/>
          </p:cNvSpPr>
          <p:nvPr/>
        </p:nvSpPr>
        <p:spPr bwMode="auto">
          <a:xfrm>
            <a:off x="7086600" y="4419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5" name="Oval 13"/>
          <p:cNvSpPr>
            <a:spLocks noChangeArrowheads="1"/>
          </p:cNvSpPr>
          <p:nvPr/>
        </p:nvSpPr>
        <p:spPr bwMode="auto">
          <a:xfrm>
            <a:off x="5334000" y="4419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8" name="Oval 16"/>
          <p:cNvSpPr>
            <a:spLocks noChangeArrowheads="1"/>
          </p:cNvSpPr>
          <p:nvPr/>
        </p:nvSpPr>
        <p:spPr bwMode="auto">
          <a:xfrm>
            <a:off x="62484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69" name="Oval 17"/>
          <p:cNvSpPr>
            <a:spLocks noChangeArrowheads="1"/>
          </p:cNvSpPr>
          <p:nvPr/>
        </p:nvSpPr>
        <p:spPr bwMode="auto">
          <a:xfrm>
            <a:off x="62484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70" name="Oval 18"/>
          <p:cNvSpPr>
            <a:spLocks noChangeArrowheads="1"/>
          </p:cNvSpPr>
          <p:nvPr/>
        </p:nvSpPr>
        <p:spPr bwMode="auto">
          <a:xfrm>
            <a:off x="6248400" y="3657600"/>
            <a:ext cx="762000" cy="685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4771" name="Text Box 19"/>
          <p:cNvSpPr txBox="1">
            <a:spLocks noChangeArrowheads="1"/>
          </p:cNvSpPr>
          <p:nvPr/>
        </p:nvSpPr>
        <p:spPr bwMode="auto">
          <a:xfrm>
            <a:off x="2133600" y="3810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46</a:t>
            </a:r>
          </a:p>
        </p:txBody>
      </p:sp>
      <p:sp>
        <p:nvSpPr>
          <p:cNvPr id="74772" name="Text Box 20"/>
          <p:cNvSpPr txBox="1">
            <a:spLocks noChangeArrowheads="1"/>
          </p:cNvSpPr>
          <p:nvPr/>
        </p:nvSpPr>
        <p:spPr bwMode="auto">
          <a:xfrm>
            <a:off x="5486400" y="4572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3" name="Text Box 21"/>
          <p:cNvSpPr txBox="1">
            <a:spLocks noChangeArrowheads="1"/>
          </p:cNvSpPr>
          <p:nvPr/>
        </p:nvSpPr>
        <p:spPr bwMode="auto">
          <a:xfrm>
            <a:off x="4953000" y="5791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7239000" y="4572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5" name="Text Box 23"/>
          <p:cNvSpPr txBox="1">
            <a:spLocks noChangeArrowheads="1"/>
          </p:cNvSpPr>
          <p:nvPr/>
        </p:nvSpPr>
        <p:spPr bwMode="auto">
          <a:xfrm>
            <a:off x="5867400" y="5791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6" name="Text Box 24"/>
          <p:cNvSpPr txBox="1">
            <a:spLocks noChangeArrowheads="1"/>
          </p:cNvSpPr>
          <p:nvPr/>
        </p:nvSpPr>
        <p:spPr bwMode="auto">
          <a:xfrm>
            <a:off x="6781800" y="5791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7" name="Text Box 25"/>
          <p:cNvSpPr txBox="1">
            <a:spLocks noChangeArrowheads="1"/>
          </p:cNvSpPr>
          <p:nvPr/>
        </p:nvSpPr>
        <p:spPr bwMode="auto">
          <a:xfrm>
            <a:off x="7772400" y="5791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</a:t>
            </a:r>
          </a:p>
        </p:txBody>
      </p:sp>
      <p:sp>
        <p:nvSpPr>
          <p:cNvPr id="74778" name="Text Box 26"/>
          <p:cNvSpPr txBox="1">
            <a:spLocks noChangeArrowheads="1"/>
          </p:cNvSpPr>
          <p:nvPr/>
        </p:nvSpPr>
        <p:spPr bwMode="auto">
          <a:xfrm>
            <a:off x="1295400" y="4724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46</a:t>
            </a:r>
          </a:p>
        </p:txBody>
      </p:sp>
      <p:sp>
        <p:nvSpPr>
          <p:cNvPr id="74779" name="Text Box 27"/>
          <p:cNvSpPr txBox="1">
            <a:spLocks noChangeArrowheads="1"/>
          </p:cNvSpPr>
          <p:nvPr/>
        </p:nvSpPr>
        <p:spPr bwMode="auto">
          <a:xfrm>
            <a:off x="2895600" y="4724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46</a:t>
            </a:r>
          </a:p>
        </p:txBody>
      </p:sp>
      <p:sp>
        <p:nvSpPr>
          <p:cNvPr id="74780" name="Text Box 28"/>
          <p:cNvSpPr txBox="1">
            <a:spLocks noChangeArrowheads="1"/>
          </p:cNvSpPr>
          <p:nvPr/>
        </p:nvSpPr>
        <p:spPr bwMode="auto">
          <a:xfrm>
            <a:off x="6400800" y="3810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46</a:t>
            </a:r>
          </a:p>
        </p:txBody>
      </p:sp>
      <p:sp>
        <p:nvSpPr>
          <p:cNvPr id="74781" name="Line 29"/>
          <p:cNvSpPr>
            <a:spLocks noChangeShapeType="1"/>
          </p:cNvSpPr>
          <p:nvPr/>
        </p:nvSpPr>
        <p:spPr bwMode="auto">
          <a:xfrm flipH="1">
            <a:off x="1828800" y="42672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82" name="Line 30"/>
          <p:cNvSpPr>
            <a:spLocks noChangeShapeType="1"/>
          </p:cNvSpPr>
          <p:nvPr/>
        </p:nvSpPr>
        <p:spPr bwMode="auto">
          <a:xfrm>
            <a:off x="2667000" y="42672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83" name="Line 31"/>
          <p:cNvSpPr>
            <a:spLocks noChangeShapeType="1"/>
          </p:cNvSpPr>
          <p:nvPr/>
        </p:nvSpPr>
        <p:spPr bwMode="auto">
          <a:xfrm flipH="1">
            <a:off x="6019800" y="41910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87" name="Line 35"/>
          <p:cNvSpPr>
            <a:spLocks noChangeShapeType="1"/>
          </p:cNvSpPr>
          <p:nvPr/>
        </p:nvSpPr>
        <p:spPr bwMode="auto">
          <a:xfrm>
            <a:off x="7010400" y="41910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88" name="Line 36"/>
          <p:cNvSpPr>
            <a:spLocks noChangeShapeType="1"/>
          </p:cNvSpPr>
          <p:nvPr/>
        </p:nvSpPr>
        <p:spPr bwMode="auto">
          <a:xfrm flipH="1">
            <a:off x="5181600" y="50292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91" name="Line 39"/>
          <p:cNvSpPr>
            <a:spLocks noChangeShapeType="1"/>
          </p:cNvSpPr>
          <p:nvPr/>
        </p:nvSpPr>
        <p:spPr bwMode="auto">
          <a:xfrm>
            <a:off x="5943600" y="5105400"/>
            <a:ext cx="152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92" name="Line 40"/>
          <p:cNvSpPr>
            <a:spLocks noChangeShapeType="1"/>
          </p:cNvSpPr>
          <p:nvPr/>
        </p:nvSpPr>
        <p:spPr bwMode="auto">
          <a:xfrm flipH="1">
            <a:off x="7086600" y="51054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93" name="Line 41"/>
          <p:cNvSpPr>
            <a:spLocks noChangeShapeType="1"/>
          </p:cNvSpPr>
          <p:nvPr/>
        </p:nvSpPr>
        <p:spPr bwMode="auto">
          <a:xfrm>
            <a:off x="7696200" y="5105400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4794" name="Text Box 42"/>
          <p:cNvSpPr txBox="1">
            <a:spLocks noChangeArrowheads="1"/>
          </p:cNvSpPr>
          <p:nvPr/>
        </p:nvSpPr>
        <p:spPr bwMode="auto">
          <a:xfrm>
            <a:off x="838200" y="5257800"/>
            <a:ext cx="30480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 genetically identical cells</a:t>
            </a:r>
          </a:p>
          <a:p>
            <a:pPr>
              <a:spcBef>
                <a:spcPct val="50000"/>
              </a:spcBef>
            </a:pPr>
            <a:r>
              <a:rPr lang="en-US"/>
              <a:t>-diploid</a:t>
            </a:r>
          </a:p>
        </p:txBody>
      </p:sp>
      <p:sp>
        <p:nvSpPr>
          <p:cNvPr id="74795" name="Text Box 43"/>
          <p:cNvSpPr txBox="1">
            <a:spLocks noChangeArrowheads="1"/>
          </p:cNvSpPr>
          <p:nvPr/>
        </p:nvSpPr>
        <p:spPr bwMode="auto">
          <a:xfrm>
            <a:off x="5181600" y="6078538"/>
            <a:ext cx="30480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 genetically unique cells</a:t>
            </a:r>
          </a:p>
          <a:p>
            <a:pPr>
              <a:spcBef>
                <a:spcPct val="50000"/>
              </a:spcBef>
            </a:pPr>
            <a:r>
              <a:rPr lang="en-US"/>
              <a:t>-haploid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7814E-6 L -0.09166 0.127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7814E-6 L 0.08334 0.127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111 L -0.1 0.1054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5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111 L 0.09167 0.1054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555 L -0.05833 0.1776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9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8.25815E-7 L 0.04167 0.1776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555 L -0.05 0.1776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9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25815E-7 L 0.05833 0.1776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6" grpId="0" animBg="1"/>
      <p:bldP spid="74766" grpId="1" animBg="1"/>
      <p:bldP spid="74767" grpId="0" animBg="1"/>
      <p:bldP spid="74767" grpId="1" animBg="1"/>
      <p:bldP spid="74762" grpId="0" animBg="1"/>
      <p:bldP spid="74763" grpId="0" animBg="1"/>
      <p:bldP spid="74764" grpId="0" animBg="1"/>
      <p:bldP spid="74764" grpId="1" animBg="1"/>
      <p:bldP spid="74765" grpId="0" animBg="1"/>
      <p:bldP spid="74765" grpId="1" animBg="1"/>
      <p:bldP spid="74768" grpId="0" animBg="1"/>
      <p:bldP spid="74769" grpId="0" animBg="1"/>
      <p:bldP spid="74772" grpId="0"/>
      <p:bldP spid="74773" grpId="0"/>
      <p:bldP spid="74774" grpId="0"/>
      <p:bldP spid="74775" grpId="0"/>
      <p:bldP spid="74776" grpId="0"/>
      <p:bldP spid="74777" grpId="0"/>
      <p:bldP spid="74778" grpId="0"/>
      <p:bldP spid="74779" grpId="0"/>
      <p:bldP spid="74781" grpId="0" animBg="1"/>
      <p:bldP spid="74782" grpId="0" animBg="1"/>
      <p:bldP spid="74783" grpId="0" animBg="1"/>
      <p:bldP spid="74787" grpId="0" animBg="1"/>
      <p:bldP spid="74788" grpId="0" animBg="1"/>
      <p:bldP spid="74791" grpId="0" animBg="1"/>
      <p:bldP spid="74792" grpId="0" animBg="1"/>
      <p:bldP spid="74793" grpId="0" animBg="1"/>
      <p:bldP spid="74794" grpId="0"/>
      <p:bldP spid="7479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Flower Reproduction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flower is the reproductive part of a flowering plant.</a:t>
            </a:r>
          </a:p>
          <a:p>
            <a:r>
              <a:rPr lang="en-US"/>
              <a:t>There are many parts to a flower and they serve specific purposes.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Parts of the Flower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6805" name="Picture 5" descr="flower-parts-p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924800" cy="4705350"/>
          </a:xfrm>
          <a:prstGeom prst="rect">
            <a:avLst/>
          </a:prstGeom>
          <a:noFill/>
        </p:spPr>
      </p:pic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6934200" y="5715000"/>
            <a:ext cx="7620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6781800" y="56388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Stem</a:t>
            </a:r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4953000" y="5181600"/>
            <a:ext cx="2743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685800" y="5029200"/>
            <a:ext cx="2362200" cy="9540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Stem</a:t>
            </a:r>
            <a:r>
              <a:rPr lang="en-US"/>
              <a:t>- The support and elevation for the flower</a:t>
            </a:r>
          </a:p>
        </p:txBody>
      </p:sp>
      <p:sp>
        <p:nvSpPr>
          <p:cNvPr id="76811" name="Oval 11"/>
          <p:cNvSpPr>
            <a:spLocks noChangeArrowheads="1"/>
          </p:cNvSpPr>
          <p:nvPr/>
        </p:nvSpPr>
        <p:spPr bwMode="auto">
          <a:xfrm>
            <a:off x="4038600" y="4800600"/>
            <a:ext cx="838200" cy="1752600"/>
          </a:xfrm>
          <a:prstGeom prst="ellipse">
            <a:avLst/>
          </a:prstGeom>
          <a:solidFill>
            <a:srgbClr val="EBB3E6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2" name="Oval 12"/>
          <p:cNvSpPr>
            <a:spLocks noChangeArrowheads="1"/>
          </p:cNvSpPr>
          <p:nvPr/>
        </p:nvSpPr>
        <p:spPr bwMode="auto">
          <a:xfrm>
            <a:off x="6705600" y="5562600"/>
            <a:ext cx="762000" cy="457200"/>
          </a:xfrm>
          <a:prstGeom prst="ellipse">
            <a:avLst/>
          </a:prstGeom>
          <a:solidFill>
            <a:srgbClr val="EBB3E6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685800" y="5029200"/>
            <a:ext cx="2286000" cy="150336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Sepal</a:t>
            </a:r>
            <a:r>
              <a:rPr lang="en-US"/>
              <a:t>- The green leafy pieces of the flower that protect the flower while it is in the bud stage</a:t>
            </a:r>
          </a:p>
        </p:txBody>
      </p:sp>
      <p:sp>
        <p:nvSpPr>
          <p:cNvPr id="76814" name="Oval 14"/>
          <p:cNvSpPr>
            <a:spLocks noChangeArrowheads="1"/>
          </p:cNvSpPr>
          <p:nvPr/>
        </p:nvSpPr>
        <p:spPr bwMode="auto">
          <a:xfrm>
            <a:off x="2286000" y="4267200"/>
            <a:ext cx="4343400" cy="838200"/>
          </a:xfrm>
          <a:prstGeom prst="ellipse">
            <a:avLst/>
          </a:prstGeom>
          <a:solidFill>
            <a:srgbClr val="BBE0E3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5" name="Oval 15"/>
          <p:cNvSpPr>
            <a:spLocks noChangeArrowheads="1"/>
          </p:cNvSpPr>
          <p:nvPr/>
        </p:nvSpPr>
        <p:spPr bwMode="auto">
          <a:xfrm>
            <a:off x="7086600" y="4495800"/>
            <a:ext cx="762000" cy="381000"/>
          </a:xfrm>
          <a:prstGeom prst="ellipse">
            <a:avLst/>
          </a:prstGeom>
          <a:solidFill>
            <a:srgbClr val="BBE0E3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6" name="Oval 16"/>
          <p:cNvSpPr>
            <a:spLocks noChangeArrowheads="1"/>
          </p:cNvSpPr>
          <p:nvPr/>
        </p:nvSpPr>
        <p:spPr bwMode="auto">
          <a:xfrm>
            <a:off x="7848600" y="2438400"/>
            <a:ext cx="838200" cy="457200"/>
          </a:xfrm>
          <a:prstGeom prst="ellipse">
            <a:avLst/>
          </a:prstGeom>
          <a:solidFill>
            <a:srgbClr val="009999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7" name="Oval 17"/>
          <p:cNvSpPr>
            <a:spLocks noChangeArrowheads="1"/>
          </p:cNvSpPr>
          <p:nvPr/>
        </p:nvSpPr>
        <p:spPr bwMode="auto">
          <a:xfrm rot="1416501">
            <a:off x="4953000" y="1828800"/>
            <a:ext cx="990600" cy="2971800"/>
          </a:xfrm>
          <a:prstGeom prst="ellipse">
            <a:avLst/>
          </a:prstGeom>
          <a:solidFill>
            <a:schemeClr val="hlink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18" name="Text Box 18"/>
          <p:cNvSpPr txBox="1">
            <a:spLocks noChangeArrowheads="1"/>
          </p:cNvSpPr>
          <p:nvPr/>
        </p:nvSpPr>
        <p:spPr bwMode="auto">
          <a:xfrm>
            <a:off x="685800" y="5029200"/>
            <a:ext cx="2667000" cy="1228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Stamen- The male reproductive structure of the flower. Contains the anther and filament.</a:t>
            </a:r>
          </a:p>
        </p:txBody>
      </p:sp>
      <p:sp>
        <p:nvSpPr>
          <p:cNvPr id="76819" name="Oval 19"/>
          <p:cNvSpPr>
            <a:spLocks noChangeArrowheads="1"/>
          </p:cNvSpPr>
          <p:nvPr/>
        </p:nvSpPr>
        <p:spPr bwMode="auto">
          <a:xfrm>
            <a:off x="5334000" y="1905000"/>
            <a:ext cx="685800" cy="1066800"/>
          </a:xfrm>
          <a:prstGeom prst="ellipse">
            <a:avLst/>
          </a:prstGeom>
          <a:solidFill>
            <a:srgbClr val="FEF814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0" name="Oval 20"/>
          <p:cNvSpPr>
            <a:spLocks noChangeArrowheads="1"/>
          </p:cNvSpPr>
          <p:nvPr/>
        </p:nvSpPr>
        <p:spPr bwMode="auto">
          <a:xfrm>
            <a:off x="6781800" y="2133600"/>
            <a:ext cx="838200" cy="457200"/>
          </a:xfrm>
          <a:prstGeom prst="ellipse">
            <a:avLst/>
          </a:prstGeom>
          <a:solidFill>
            <a:srgbClr val="FEF814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1" name="Text Box 21"/>
          <p:cNvSpPr txBox="1">
            <a:spLocks noChangeArrowheads="1"/>
          </p:cNvSpPr>
          <p:nvPr/>
        </p:nvSpPr>
        <p:spPr bwMode="auto">
          <a:xfrm>
            <a:off x="685800" y="5029200"/>
            <a:ext cx="2438400" cy="150336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Anther</a:t>
            </a:r>
            <a:r>
              <a:rPr lang="en-US"/>
              <a:t>- the place where the pollen grains are produced. The pollen grain are the male sex cells.</a:t>
            </a:r>
          </a:p>
        </p:txBody>
      </p:sp>
      <p:sp>
        <p:nvSpPr>
          <p:cNvPr id="76822" name="Oval 22"/>
          <p:cNvSpPr>
            <a:spLocks noChangeArrowheads="1"/>
          </p:cNvSpPr>
          <p:nvPr/>
        </p:nvSpPr>
        <p:spPr bwMode="auto">
          <a:xfrm>
            <a:off x="6629400" y="2819400"/>
            <a:ext cx="914400" cy="381000"/>
          </a:xfrm>
          <a:prstGeom prst="ellipse">
            <a:avLst/>
          </a:prstGeom>
          <a:solidFill>
            <a:srgbClr val="FF9900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3" name="Oval 23"/>
          <p:cNvSpPr>
            <a:spLocks noChangeArrowheads="1"/>
          </p:cNvSpPr>
          <p:nvPr/>
        </p:nvSpPr>
        <p:spPr bwMode="auto">
          <a:xfrm rot="1215038">
            <a:off x="4953000" y="2514600"/>
            <a:ext cx="609600" cy="2438400"/>
          </a:xfrm>
          <a:prstGeom prst="ellipse">
            <a:avLst/>
          </a:prstGeom>
          <a:solidFill>
            <a:srgbClr val="FF9900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4" name="Text Box 24"/>
          <p:cNvSpPr txBox="1">
            <a:spLocks noChangeArrowheads="1"/>
          </p:cNvSpPr>
          <p:nvPr/>
        </p:nvSpPr>
        <p:spPr bwMode="auto">
          <a:xfrm>
            <a:off x="685800" y="5029200"/>
            <a:ext cx="2286000" cy="9540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Filament</a:t>
            </a:r>
            <a:r>
              <a:rPr lang="en-US"/>
              <a:t>- Long stalk that supports the anther.</a:t>
            </a:r>
          </a:p>
        </p:txBody>
      </p:sp>
      <p:sp>
        <p:nvSpPr>
          <p:cNvPr id="76825" name="Oval 25"/>
          <p:cNvSpPr>
            <a:spLocks noChangeArrowheads="1"/>
          </p:cNvSpPr>
          <p:nvPr/>
        </p:nvSpPr>
        <p:spPr bwMode="auto">
          <a:xfrm>
            <a:off x="7239000" y="3429000"/>
            <a:ext cx="533400" cy="381000"/>
          </a:xfrm>
          <a:prstGeom prst="ellipse">
            <a:avLst/>
          </a:prstGeom>
          <a:solidFill>
            <a:srgbClr val="99CC00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6" name="Oval 26"/>
          <p:cNvSpPr>
            <a:spLocks noChangeArrowheads="1"/>
          </p:cNvSpPr>
          <p:nvPr/>
        </p:nvSpPr>
        <p:spPr bwMode="auto">
          <a:xfrm rot="1636606">
            <a:off x="4648200" y="1371600"/>
            <a:ext cx="1752600" cy="3657600"/>
          </a:xfrm>
          <a:prstGeom prst="ellipse">
            <a:avLst/>
          </a:prstGeom>
          <a:solidFill>
            <a:srgbClr val="99CC00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7" name="Text Box 27"/>
          <p:cNvSpPr txBox="1">
            <a:spLocks noChangeArrowheads="1"/>
          </p:cNvSpPr>
          <p:nvPr/>
        </p:nvSpPr>
        <p:spPr bwMode="auto">
          <a:xfrm>
            <a:off x="685800" y="5029200"/>
            <a:ext cx="2362200" cy="150336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Petal</a:t>
            </a:r>
            <a:r>
              <a:rPr lang="en-US"/>
              <a:t>- The coloured leaf-like structure of most flowers. Meant to attract other organisms.</a:t>
            </a:r>
          </a:p>
        </p:txBody>
      </p:sp>
      <p:sp>
        <p:nvSpPr>
          <p:cNvPr id="76828" name="Oval 28"/>
          <p:cNvSpPr>
            <a:spLocks noChangeArrowheads="1"/>
          </p:cNvSpPr>
          <p:nvPr/>
        </p:nvSpPr>
        <p:spPr bwMode="auto">
          <a:xfrm>
            <a:off x="609600" y="2895600"/>
            <a:ext cx="609600" cy="457200"/>
          </a:xfrm>
          <a:prstGeom prst="ellipse">
            <a:avLst/>
          </a:prstGeom>
          <a:solidFill>
            <a:srgbClr val="625CAA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29" name="Oval 29"/>
          <p:cNvSpPr>
            <a:spLocks noChangeArrowheads="1"/>
          </p:cNvSpPr>
          <p:nvPr/>
        </p:nvSpPr>
        <p:spPr bwMode="auto">
          <a:xfrm>
            <a:off x="3810000" y="1828800"/>
            <a:ext cx="1295400" cy="3124200"/>
          </a:xfrm>
          <a:prstGeom prst="ellipse">
            <a:avLst/>
          </a:prstGeom>
          <a:solidFill>
            <a:srgbClr val="625CAA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0" name="Text Box 30"/>
          <p:cNvSpPr txBox="1">
            <a:spLocks noChangeArrowheads="1"/>
          </p:cNvSpPr>
          <p:nvPr/>
        </p:nvSpPr>
        <p:spPr bwMode="auto">
          <a:xfrm>
            <a:off x="685800" y="5029200"/>
            <a:ext cx="2209800" cy="1228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Pistil</a:t>
            </a:r>
            <a:r>
              <a:rPr lang="en-US"/>
              <a:t>- The female reproductive structure. It is often shaped like a flask.</a:t>
            </a:r>
          </a:p>
        </p:txBody>
      </p:sp>
      <p:sp>
        <p:nvSpPr>
          <p:cNvPr id="76831" name="Oval 31"/>
          <p:cNvSpPr>
            <a:spLocks noChangeArrowheads="1"/>
          </p:cNvSpPr>
          <p:nvPr/>
        </p:nvSpPr>
        <p:spPr bwMode="auto">
          <a:xfrm>
            <a:off x="1143000" y="2057400"/>
            <a:ext cx="914400" cy="381000"/>
          </a:xfrm>
          <a:prstGeom prst="ellipse">
            <a:avLst/>
          </a:prstGeom>
          <a:solidFill>
            <a:srgbClr val="FC1402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2" name="Oval 32"/>
          <p:cNvSpPr>
            <a:spLocks noChangeArrowheads="1"/>
          </p:cNvSpPr>
          <p:nvPr/>
        </p:nvSpPr>
        <p:spPr bwMode="auto">
          <a:xfrm>
            <a:off x="3962400" y="1905000"/>
            <a:ext cx="838200" cy="609600"/>
          </a:xfrm>
          <a:prstGeom prst="ellipse">
            <a:avLst/>
          </a:prstGeom>
          <a:solidFill>
            <a:srgbClr val="FC1402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3" name="Text Box 33"/>
          <p:cNvSpPr txBox="1">
            <a:spLocks noChangeArrowheads="1"/>
          </p:cNvSpPr>
          <p:nvPr/>
        </p:nvSpPr>
        <p:spPr bwMode="auto">
          <a:xfrm>
            <a:off x="685800" y="5029200"/>
            <a:ext cx="2286000" cy="1228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Stigma</a:t>
            </a:r>
            <a:r>
              <a:rPr lang="en-US"/>
              <a:t>- The top of the pistil. It exudes a sticky material that captures pollen.</a:t>
            </a:r>
          </a:p>
        </p:txBody>
      </p:sp>
      <p:sp>
        <p:nvSpPr>
          <p:cNvPr id="76834" name="Oval 34"/>
          <p:cNvSpPr>
            <a:spLocks noChangeArrowheads="1"/>
          </p:cNvSpPr>
          <p:nvPr/>
        </p:nvSpPr>
        <p:spPr bwMode="auto">
          <a:xfrm>
            <a:off x="1447800" y="2971800"/>
            <a:ext cx="609600" cy="381000"/>
          </a:xfrm>
          <a:prstGeom prst="ellipse">
            <a:avLst/>
          </a:prstGeom>
          <a:solidFill>
            <a:srgbClr val="1F02F6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5" name="Oval 35"/>
          <p:cNvSpPr>
            <a:spLocks noChangeArrowheads="1"/>
          </p:cNvSpPr>
          <p:nvPr/>
        </p:nvSpPr>
        <p:spPr bwMode="auto">
          <a:xfrm>
            <a:off x="4038600" y="2362200"/>
            <a:ext cx="762000" cy="1600200"/>
          </a:xfrm>
          <a:prstGeom prst="ellipse">
            <a:avLst/>
          </a:prstGeom>
          <a:solidFill>
            <a:srgbClr val="1F02F6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6" name="Text Box 36"/>
          <p:cNvSpPr txBox="1">
            <a:spLocks noChangeArrowheads="1"/>
          </p:cNvSpPr>
          <p:nvPr/>
        </p:nvSpPr>
        <p:spPr bwMode="auto">
          <a:xfrm>
            <a:off x="685800" y="5029200"/>
            <a:ext cx="2133600" cy="1228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Style</a:t>
            </a:r>
            <a:r>
              <a:rPr lang="en-US"/>
              <a:t>- The stalk that carries the pollen grains to the ovary.</a:t>
            </a:r>
          </a:p>
        </p:txBody>
      </p:sp>
      <p:sp>
        <p:nvSpPr>
          <p:cNvPr id="76837" name="Oval 37"/>
          <p:cNvSpPr>
            <a:spLocks noChangeArrowheads="1"/>
          </p:cNvSpPr>
          <p:nvPr/>
        </p:nvSpPr>
        <p:spPr bwMode="auto">
          <a:xfrm>
            <a:off x="1143000" y="4038600"/>
            <a:ext cx="838200" cy="381000"/>
          </a:xfrm>
          <a:prstGeom prst="ellipse">
            <a:avLst/>
          </a:prstGeom>
          <a:solidFill>
            <a:srgbClr val="FD779A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8" name="Oval 38"/>
          <p:cNvSpPr>
            <a:spLocks noChangeArrowheads="1"/>
          </p:cNvSpPr>
          <p:nvPr/>
        </p:nvSpPr>
        <p:spPr bwMode="auto">
          <a:xfrm>
            <a:off x="3810000" y="3657600"/>
            <a:ext cx="1219200" cy="1447800"/>
          </a:xfrm>
          <a:prstGeom prst="ellipse">
            <a:avLst/>
          </a:prstGeom>
          <a:solidFill>
            <a:srgbClr val="FD779A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39" name="Text Box 39"/>
          <p:cNvSpPr txBox="1">
            <a:spLocks noChangeArrowheads="1"/>
          </p:cNvSpPr>
          <p:nvPr/>
        </p:nvSpPr>
        <p:spPr bwMode="auto">
          <a:xfrm>
            <a:off x="685800" y="5029200"/>
            <a:ext cx="2514600" cy="1228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Ovary</a:t>
            </a:r>
            <a:r>
              <a:rPr lang="en-US"/>
              <a:t>- The structure that contains the eggs. The ovary later becomes the fruit.</a:t>
            </a:r>
          </a:p>
        </p:txBody>
      </p:sp>
      <p:sp>
        <p:nvSpPr>
          <p:cNvPr id="76841" name="Oval 41"/>
          <p:cNvSpPr>
            <a:spLocks noChangeArrowheads="1"/>
          </p:cNvSpPr>
          <p:nvPr/>
        </p:nvSpPr>
        <p:spPr bwMode="auto">
          <a:xfrm>
            <a:off x="4267200" y="3886200"/>
            <a:ext cx="457200" cy="533400"/>
          </a:xfrm>
          <a:prstGeom prst="ellipse">
            <a:avLst/>
          </a:prstGeom>
          <a:solidFill>
            <a:srgbClr val="A4FAC5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42" name="Text Box 42"/>
          <p:cNvSpPr txBox="1">
            <a:spLocks noChangeArrowheads="1"/>
          </p:cNvSpPr>
          <p:nvPr/>
        </p:nvSpPr>
        <p:spPr bwMode="auto">
          <a:xfrm>
            <a:off x="685800" y="5029200"/>
            <a:ext cx="2286000" cy="1778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Ovule</a:t>
            </a:r>
            <a:r>
              <a:rPr lang="en-US"/>
              <a:t>- The structure that contains the reproductive cells. It later becomes the seed.</a:t>
            </a:r>
          </a:p>
        </p:txBody>
      </p:sp>
      <p:sp>
        <p:nvSpPr>
          <p:cNvPr id="76843" name="Rectangle 43"/>
          <p:cNvSpPr>
            <a:spLocks noChangeArrowheads="1"/>
          </p:cNvSpPr>
          <p:nvPr/>
        </p:nvSpPr>
        <p:spPr bwMode="auto">
          <a:xfrm>
            <a:off x="6400800" y="39624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6840" name="Oval 40"/>
          <p:cNvSpPr>
            <a:spLocks noChangeArrowheads="1"/>
          </p:cNvSpPr>
          <p:nvPr/>
        </p:nvSpPr>
        <p:spPr bwMode="auto">
          <a:xfrm>
            <a:off x="5791200" y="3962400"/>
            <a:ext cx="685800" cy="304800"/>
          </a:xfrm>
          <a:prstGeom prst="ellipse">
            <a:avLst/>
          </a:prstGeom>
          <a:solidFill>
            <a:srgbClr val="A4FAC5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6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6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6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6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6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6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6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76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0" grpId="0" animBg="1"/>
      <p:bldP spid="76811" grpId="0" animBg="1"/>
      <p:bldP spid="76812" grpId="0" animBg="1"/>
      <p:bldP spid="76813" grpId="0" animBg="1"/>
      <p:bldP spid="76813" grpId="1" animBg="1"/>
      <p:bldP spid="76814" grpId="0" animBg="1"/>
      <p:bldP spid="76814" grpId="1" animBg="1"/>
      <p:bldP spid="76815" grpId="0" animBg="1"/>
      <p:bldP spid="76815" grpId="1" animBg="1"/>
      <p:bldP spid="76816" grpId="0" animBg="1"/>
      <p:bldP spid="76816" grpId="1" animBg="1"/>
      <p:bldP spid="76817" grpId="0" animBg="1"/>
      <p:bldP spid="76817" grpId="1" animBg="1"/>
      <p:bldP spid="76818" grpId="0" animBg="1"/>
      <p:bldP spid="76818" grpId="1" animBg="1"/>
      <p:bldP spid="76819" grpId="0" animBg="1"/>
      <p:bldP spid="76819" grpId="1" animBg="1"/>
      <p:bldP spid="76820" grpId="0" animBg="1"/>
      <p:bldP spid="76820" grpId="1" animBg="1"/>
      <p:bldP spid="76821" grpId="0" animBg="1"/>
      <p:bldP spid="76821" grpId="1" animBg="1"/>
      <p:bldP spid="76822" grpId="0" animBg="1"/>
      <p:bldP spid="76822" grpId="1" animBg="1"/>
      <p:bldP spid="76823" grpId="0" animBg="1"/>
      <p:bldP spid="76823" grpId="1" animBg="1"/>
      <p:bldP spid="76824" grpId="0" animBg="1"/>
      <p:bldP spid="76824" grpId="1" animBg="1"/>
      <p:bldP spid="76825" grpId="0" animBg="1"/>
      <p:bldP spid="76825" grpId="1" animBg="1"/>
      <p:bldP spid="76826" grpId="0" animBg="1"/>
      <p:bldP spid="76826" grpId="1" animBg="1"/>
      <p:bldP spid="76827" grpId="0" animBg="1"/>
      <p:bldP spid="76827" grpId="1" animBg="1"/>
      <p:bldP spid="76828" grpId="0" animBg="1"/>
      <p:bldP spid="76828" grpId="1" animBg="1"/>
      <p:bldP spid="76829" grpId="0" animBg="1"/>
      <p:bldP spid="76829" grpId="1" animBg="1"/>
      <p:bldP spid="76830" grpId="0" animBg="1"/>
      <p:bldP spid="76830" grpId="1" animBg="1"/>
      <p:bldP spid="76831" grpId="0" animBg="1"/>
      <p:bldP spid="76831" grpId="1" animBg="1"/>
      <p:bldP spid="76832" grpId="0" animBg="1"/>
      <p:bldP spid="76832" grpId="1" animBg="1"/>
      <p:bldP spid="76833" grpId="0" animBg="1"/>
      <p:bldP spid="76833" grpId="1" animBg="1"/>
      <p:bldP spid="76834" grpId="0" animBg="1"/>
      <p:bldP spid="76834" grpId="1" animBg="1"/>
      <p:bldP spid="76835" grpId="0" animBg="1"/>
      <p:bldP spid="76835" grpId="1" animBg="1"/>
      <p:bldP spid="76836" grpId="0" animBg="1"/>
      <p:bldP spid="76836" grpId="1" animBg="1"/>
      <p:bldP spid="76837" grpId="0" animBg="1"/>
      <p:bldP spid="76837" grpId="1" animBg="1"/>
      <p:bldP spid="76838" grpId="0" animBg="1"/>
      <p:bldP spid="76838" grpId="1" animBg="1"/>
      <p:bldP spid="76839" grpId="0" animBg="1"/>
      <p:bldP spid="76839" grpId="1" animBg="1"/>
      <p:bldP spid="76841" grpId="0" animBg="1"/>
      <p:bldP spid="76842" grpId="0" animBg="1"/>
      <p:bldP spid="7684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Flower Reproduction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Most flowers contain both male and female parts.</a:t>
            </a:r>
          </a:p>
          <a:p>
            <a:pPr marL="609600" indent="-609600"/>
            <a:r>
              <a:rPr lang="en-US"/>
              <a:t>The flower is designed so that the plant cannot </a:t>
            </a:r>
            <a:r>
              <a:rPr lang="en-US" u="sng"/>
              <a:t>self-pollinate</a:t>
            </a:r>
            <a:r>
              <a:rPr lang="en-US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Flower reproduction begins when pollen travels from the anther to the stigma of another plant.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Freeform 5"/>
          <p:cNvSpPr>
            <a:spLocks/>
          </p:cNvSpPr>
          <p:nvPr/>
        </p:nvSpPr>
        <p:spPr bwMode="auto">
          <a:xfrm>
            <a:off x="1752600" y="3810000"/>
            <a:ext cx="177800" cy="1752600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8" y="288"/>
              </a:cxn>
              <a:cxn ang="0">
                <a:pos x="56" y="672"/>
              </a:cxn>
              <a:cxn ang="0">
                <a:pos x="104" y="960"/>
              </a:cxn>
              <a:cxn ang="0">
                <a:pos x="104" y="1104"/>
              </a:cxn>
            </a:cxnLst>
            <a:rect l="0" t="0" r="r" b="b"/>
            <a:pathLst>
              <a:path w="112" h="1104">
                <a:moveTo>
                  <a:pt x="104" y="0"/>
                </a:moveTo>
                <a:cubicBezTo>
                  <a:pt x="60" y="88"/>
                  <a:pt x="16" y="176"/>
                  <a:pt x="8" y="288"/>
                </a:cubicBezTo>
                <a:cubicBezTo>
                  <a:pt x="0" y="400"/>
                  <a:pt x="40" y="560"/>
                  <a:pt x="56" y="672"/>
                </a:cubicBezTo>
                <a:cubicBezTo>
                  <a:pt x="72" y="784"/>
                  <a:pt x="96" y="888"/>
                  <a:pt x="104" y="960"/>
                </a:cubicBezTo>
                <a:cubicBezTo>
                  <a:pt x="112" y="1032"/>
                  <a:pt x="108" y="1068"/>
                  <a:pt x="104" y="1104"/>
                </a:cubicBezTo>
              </a:path>
            </a:pathLst>
          </a:custGeom>
          <a:noFill/>
          <a:ln w="57150" cmpd="sng">
            <a:solidFill>
              <a:srgbClr val="99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78852" name="Picture 4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475" y="2316163"/>
            <a:ext cx="1704975" cy="1722437"/>
          </a:xfrm>
          <a:prstGeom prst="rect">
            <a:avLst/>
          </a:prstGeom>
          <a:noFill/>
        </p:spPr>
      </p:pic>
      <p:sp>
        <p:nvSpPr>
          <p:cNvPr id="78855" name="Oval 7"/>
          <p:cNvSpPr>
            <a:spLocks noChangeArrowheads="1"/>
          </p:cNvSpPr>
          <p:nvPr/>
        </p:nvSpPr>
        <p:spPr bwMode="auto">
          <a:xfrm rot="1678769">
            <a:off x="685800" y="4343400"/>
            <a:ext cx="1219200" cy="2286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8856" name="Oval 8"/>
          <p:cNvSpPr>
            <a:spLocks noChangeArrowheads="1"/>
          </p:cNvSpPr>
          <p:nvPr/>
        </p:nvSpPr>
        <p:spPr bwMode="auto">
          <a:xfrm rot="8629432">
            <a:off x="1676400" y="4114800"/>
            <a:ext cx="1219200" cy="2286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8857" name="Freeform 9"/>
          <p:cNvSpPr>
            <a:spLocks/>
          </p:cNvSpPr>
          <p:nvPr/>
        </p:nvSpPr>
        <p:spPr bwMode="auto">
          <a:xfrm>
            <a:off x="6791325" y="3932238"/>
            <a:ext cx="177800" cy="1752600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8" y="288"/>
              </a:cxn>
              <a:cxn ang="0">
                <a:pos x="56" y="672"/>
              </a:cxn>
              <a:cxn ang="0">
                <a:pos x="104" y="960"/>
              </a:cxn>
              <a:cxn ang="0">
                <a:pos x="104" y="1104"/>
              </a:cxn>
            </a:cxnLst>
            <a:rect l="0" t="0" r="r" b="b"/>
            <a:pathLst>
              <a:path w="112" h="1104">
                <a:moveTo>
                  <a:pt x="104" y="0"/>
                </a:moveTo>
                <a:cubicBezTo>
                  <a:pt x="60" y="88"/>
                  <a:pt x="16" y="176"/>
                  <a:pt x="8" y="288"/>
                </a:cubicBezTo>
                <a:cubicBezTo>
                  <a:pt x="0" y="400"/>
                  <a:pt x="40" y="560"/>
                  <a:pt x="56" y="672"/>
                </a:cubicBezTo>
                <a:cubicBezTo>
                  <a:pt x="72" y="784"/>
                  <a:pt x="96" y="888"/>
                  <a:pt x="104" y="960"/>
                </a:cubicBezTo>
                <a:cubicBezTo>
                  <a:pt x="112" y="1032"/>
                  <a:pt x="108" y="1068"/>
                  <a:pt x="104" y="1104"/>
                </a:cubicBezTo>
              </a:path>
            </a:pathLst>
          </a:custGeom>
          <a:noFill/>
          <a:ln w="57150" cmpd="sng">
            <a:solidFill>
              <a:srgbClr val="99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78858" name="Picture 10" descr="j0232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438400"/>
            <a:ext cx="1704975" cy="1722438"/>
          </a:xfrm>
          <a:prstGeom prst="rect">
            <a:avLst/>
          </a:prstGeom>
          <a:noFill/>
        </p:spPr>
      </p:pic>
      <p:sp>
        <p:nvSpPr>
          <p:cNvPr id="78859" name="Oval 11"/>
          <p:cNvSpPr>
            <a:spLocks noChangeArrowheads="1"/>
          </p:cNvSpPr>
          <p:nvPr/>
        </p:nvSpPr>
        <p:spPr bwMode="auto">
          <a:xfrm rot="1678769">
            <a:off x="5724525" y="4465638"/>
            <a:ext cx="1219200" cy="2286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8860" name="Oval 12"/>
          <p:cNvSpPr>
            <a:spLocks noChangeArrowheads="1"/>
          </p:cNvSpPr>
          <p:nvPr/>
        </p:nvSpPr>
        <p:spPr bwMode="auto">
          <a:xfrm rot="8629432">
            <a:off x="6715125" y="4237038"/>
            <a:ext cx="1219200" cy="228600"/>
          </a:xfrm>
          <a:prstGeom prst="ellipse">
            <a:avLst/>
          </a:prstGeom>
          <a:solidFill>
            <a:srgbClr val="99CC00"/>
          </a:solidFill>
          <a:ln w="9525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8861" name="Oval 13"/>
          <p:cNvSpPr>
            <a:spLocks noChangeArrowheads="1"/>
          </p:cNvSpPr>
          <p:nvPr/>
        </p:nvSpPr>
        <p:spPr bwMode="auto">
          <a:xfrm>
            <a:off x="1905000" y="3124200"/>
            <a:ext cx="152400" cy="152400"/>
          </a:xfrm>
          <a:prstGeom prst="ellipse">
            <a:avLst/>
          </a:prstGeom>
          <a:solidFill>
            <a:srgbClr val="FEF81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2438400" y="4572000"/>
            <a:ext cx="35814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/>
              <a:t>Pollen can be carried from one flower to the next by: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/>
              <a:t>Wind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/>
              <a:t>Insect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/>
              <a:t>Animal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8758E-6 C 0.04878 -0.07749 0.09757 -0.15498 0.13229 -0.17765 C 0.16701 -0.20032 0.20034 -0.15522 0.20816 -0.13578 C 0.21597 -0.11635 0.19444 -0.06893 0.17882 -0.06176 C 0.16319 -0.05459 0.12934 -0.07217 0.11423 -0.09276 C 0.09913 -0.11335 0.06857 -0.15683 0.08784 -0.18575 C 0.10711 -0.21466 0.18263 -0.25468 0.22934 -0.26648 C 0.27604 -0.27828 0.33767 -0.27388 0.3677 -0.257 C 0.39774 -0.24011 0.41111 -0.18783 0.40902 -0.16539 C 0.40694 -0.14296 0.37031 -0.10849 0.35555 -0.12237 C 0.34079 -0.13625 0.31857 -0.21975 0.32013 -0.2489 C 0.3217 -0.27805 0.34878 -0.28846 0.36458 -0.29748 C 0.38038 -0.3065 0.39062 -0.31159 0.4151 -0.3028 C 0.43958 -0.29401 0.48767 -0.27273 0.51111 -0.24497 C 0.53454 -0.21721 0.54948 -0.17904 0.55555 -0.13578 C 0.56163 -0.09253 0.55451 -0.03886 0.54757 0.01481 " pathEditMode="relative" ptsTypes="aaaaaaaaaaaaaaaA">
                                      <p:cBhvr>
                                        <p:cTn id="9" dur="5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1" grpId="0" animBg="1"/>
      <p:bldP spid="78861" grpId="1" animBg="1"/>
      <p:bldP spid="7886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Freeform 4"/>
          <p:cNvSpPr>
            <a:spLocks/>
          </p:cNvSpPr>
          <p:nvPr/>
        </p:nvSpPr>
        <p:spPr bwMode="auto">
          <a:xfrm>
            <a:off x="1943100" y="1778000"/>
            <a:ext cx="6454775" cy="3937000"/>
          </a:xfrm>
          <a:custGeom>
            <a:avLst/>
            <a:gdLst/>
            <a:ahLst/>
            <a:cxnLst>
              <a:cxn ang="0">
                <a:pos x="1272" y="2480"/>
              </a:cxn>
              <a:cxn ang="0">
                <a:pos x="1224" y="1664"/>
              </a:cxn>
              <a:cxn ang="0">
                <a:pos x="408" y="1136"/>
              </a:cxn>
              <a:cxn ang="0">
                <a:pos x="120" y="512"/>
              </a:cxn>
              <a:cxn ang="0">
                <a:pos x="1128" y="80"/>
              </a:cxn>
              <a:cxn ang="0">
                <a:pos x="2472" y="32"/>
              </a:cxn>
              <a:cxn ang="0">
                <a:pos x="3495" y="183"/>
              </a:cxn>
              <a:cxn ang="0">
                <a:pos x="4056" y="992"/>
              </a:cxn>
              <a:cxn ang="0">
                <a:pos x="3432" y="1520"/>
              </a:cxn>
              <a:cxn ang="0">
                <a:pos x="2712" y="1760"/>
              </a:cxn>
              <a:cxn ang="0">
                <a:pos x="2472" y="2432"/>
              </a:cxn>
            </a:cxnLst>
            <a:rect l="0" t="0" r="r" b="b"/>
            <a:pathLst>
              <a:path w="4066" h="2480">
                <a:moveTo>
                  <a:pt x="1272" y="2480"/>
                </a:moveTo>
                <a:cubicBezTo>
                  <a:pt x="1320" y="2184"/>
                  <a:pt x="1368" y="1888"/>
                  <a:pt x="1224" y="1664"/>
                </a:cubicBezTo>
                <a:cubicBezTo>
                  <a:pt x="1080" y="1440"/>
                  <a:pt x="592" y="1328"/>
                  <a:pt x="408" y="1136"/>
                </a:cubicBezTo>
                <a:cubicBezTo>
                  <a:pt x="224" y="944"/>
                  <a:pt x="0" y="688"/>
                  <a:pt x="120" y="512"/>
                </a:cubicBezTo>
                <a:cubicBezTo>
                  <a:pt x="240" y="336"/>
                  <a:pt x="736" y="160"/>
                  <a:pt x="1128" y="80"/>
                </a:cubicBezTo>
                <a:cubicBezTo>
                  <a:pt x="1520" y="0"/>
                  <a:pt x="2078" y="15"/>
                  <a:pt x="2472" y="32"/>
                </a:cubicBezTo>
                <a:cubicBezTo>
                  <a:pt x="2866" y="49"/>
                  <a:pt x="3231" y="23"/>
                  <a:pt x="3495" y="183"/>
                </a:cubicBezTo>
                <a:cubicBezTo>
                  <a:pt x="3759" y="343"/>
                  <a:pt x="4066" y="769"/>
                  <a:pt x="4056" y="992"/>
                </a:cubicBezTo>
                <a:cubicBezTo>
                  <a:pt x="4046" y="1215"/>
                  <a:pt x="3656" y="1392"/>
                  <a:pt x="3432" y="1520"/>
                </a:cubicBezTo>
                <a:cubicBezTo>
                  <a:pt x="3208" y="1648"/>
                  <a:pt x="2872" y="1608"/>
                  <a:pt x="2712" y="1760"/>
                </a:cubicBezTo>
                <a:cubicBezTo>
                  <a:pt x="2552" y="1912"/>
                  <a:pt x="2512" y="2172"/>
                  <a:pt x="2472" y="2432"/>
                </a:cubicBezTo>
              </a:path>
            </a:pathLst>
          </a:cu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77" name="Freeform 5"/>
          <p:cNvSpPr>
            <a:spLocks/>
          </p:cNvSpPr>
          <p:nvPr/>
        </p:nvSpPr>
        <p:spPr bwMode="auto">
          <a:xfrm>
            <a:off x="2133600" y="1727200"/>
            <a:ext cx="6248400" cy="1320800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297" y="285"/>
              </a:cxn>
              <a:cxn ang="0">
                <a:pos x="1008" y="64"/>
              </a:cxn>
              <a:cxn ang="0">
                <a:pos x="2352" y="16"/>
              </a:cxn>
              <a:cxn ang="0">
                <a:pos x="3408" y="160"/>
              </a:cxn>
              <a:cxn ang="0">
                <a:pos x="3936" y="832"/>
              </a:cxn>
            </a:cxnLst>
            <a:rect l="0" t="0" r="r" b="b"/>
            <a:pathLst>
              <a:path w="3936" h="832">
                <a:moveTo>
                  <a:pt x="0" y="496"/>
                </a:moveTo>
                <a:cubicBezTo>
                  <a:pt x="50" y="461"/>
                  <a:pt x="129" y="357"/>
                  <a:pt x="297" y="285"/>
                </a:cubicBezTo>
                <a:cubicBezTo>
                  <a:pt x="465" y="213"/>
                  <a:pt x="666" y="109"/>
                  <a:pt x="1008" y="64"/>
                </a:cubicBezTo>
                <a:cubicBezTo>
                  <a:pt x="1350" y="19"/>
                  <a:pt x="1952" y="0"/>
                  <a:pt x="2352" y="16"/>
                </a:cubicBezTo>
                <a:cubicBezTo>
                  <a:pt x="2752" y="32"/>
                  <a:pt x="3144" y="24"/>
                  <a:pt x="3408" y="160"/>
                </a:cubicBezTo>
                <a:cubicBezTo>
                  <a:pt x="3672" y="296"/>
                  <a:pt x="3804" y="564"/>
                  <a:pt x="3936" y="832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78" name="Oval 6"/>
          <p:cNvSpPr>
            <a:spLocks noChangeArrowheads="1"/>
          </p:cNvSpPr>
          <p:nvPr/>
        </p:nvSpPr>
        <p:spPr bwMode="auto">
          <a:xfrm>
            <a:off x="3581400" y="1066800"/>
            <a:ext cx="685800" cy="685800"/>
          </a:xfrm>
          <a:prstGeom prst="ellipse">
            <a:avLst/>
          </a:prstGeom>
          <a:gradFill rotWithShape="1">
            <a:gsLst>
              <a:gs pos="0">
                <a:srgbClr val="FEF814"/>
              </a:gs>
              <a:gs pos="100000">
                <a:srgbClr val="FEF814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4800600" y="5334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Pollen</a:t>
            </a:r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 flipH="1">
            <a:off x="4343400" y="762000"/>
            <a:ext cx="533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6858000" y="4953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Stigma</a:t>
            </a:r>
          </a:p>
        </p:txBody>
      </p:sp>
      <p:sp>
        <p:nvSpPr>
          <p:cNvPr id="79882" name="Line 10"/>
          <p:cNvSpPr>
            <a:spLocks noChangeShapeType="1"/>
          </p:cNvSpPr>
          <p:nvPr/>
        </p:nvSpPr>
        <p:spPr bwMode="auto">
          <a:xfrm flipH="1" flipV="1">
            <a:off x="5562600" y="3962400"/>
            <a:ext cx="1371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6400800" y="8382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Sticky substance</a:t>
            </a:r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 flipH="1">
            <a:off x="6324600" y="11430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533400" y="4191000"/>
            <a:ext cx="2895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2. The </a:t>
            </a:r>
            <a:r>
              <a:rPr lang="en-US" u="sng"/>
              <a:t>pollen</a:t>
            </a:r>
            <a:r>
              <a:rPr lang="en-US"/>
              <a:t> arrives at the </a:t>
            </a:r>
            <a:r>
              <a:rPr lang="en-US" u="sng"/>
              <a:t>stigma</a:t>
            </a:r>
            <a:r>
              <a:rPr lang="en-US"/>
              <a:t> of another plant where it sticks to the ‘sticky stigma’</a:t>
            </a:r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533400" y="4191000"/>
            <a:ext cx="3048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3. The </a:t>
            </a:r>
            <a:r>
              <a:rPr lang="en-US" u="sng"/>
              <a:t>pollen</a:t>
            </a:r>
            <a:r>
              <a:rPr lang="en-US"/>
              <a:t> sends a </a:t>
            </a:r>
            <a:r>
              <a:rPr lang="en-US" u="sng"/>
              <a:t>pollen tube</a:t>
            </a:r>
            <a:r>
              <a:rPr lang="en-US"/>
              <a:t> down the </a:t>
            </a:r>
            <a:r>
              <a:rPr lang="en-US" u="sng"/>
              <a:t>style</a:t>
            </a:r>
            <a:r>
              <a:rPr lang="en-US"/>
              <a:t> of the flower</a:t>
            </a:r>
          </a:p>
        </p:txBody>
      </p:sp>
      <p:sp>
        <p:nvSpPr>
          <p:cNvPr id="79893" name="Freeform 21"/>
          <p:cNvSpPr>
            <a:spLocks/>
          </p:cNvSpPr>
          <p:nvPr/>
        </p:nvSpPr>
        <p:spPr bwMode="auto">
          <a:xfrm>
            <a:off x="3898900" y="1752600"/>
            <a:ext cx="596900" cy="3962400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40" y="432"/>
              </a:cxn>
              <a:cxn ang="0">
                <a:pos x="280" y="1104"/>
              </a:cxn>
              <a:cxn ang="0">
                <a:pos x="376" y="2496"/>
              </a:cxn>
            </a:cxnLst>
            <a:rect l="0" t="0" r="r" b="b"/>
            <a:pathLst>
              <a:path w="376" h="2496">
                <a:moveTo>
                  <a:pt x="40" y="0"/>
                </a:moveTo>
                <a:cubicBezTo>
                  <a:pt x="20" y="124"/>
                  <a:pt x="0" y="248"/>
                  <a:pt x="40" y="432"/>
                </a:cubicBezTo>
                <a:cubicBezTo>
                  <a:pt x="80" y="616"/>
                  <a:pt x="224" y="760"/>
                  <a:pt x="280" y="1104"/>
                </a:cubicBezTo>
                <a:cubicBezTo>
                  <a:pt x="336" y="1448"/>
                  <a:pt x="356" y="1972"/>
                  <a:pt x="376" y="2496"/>
                </a:cubicBezTo>
              </a:path>
            </a:pathLst>
          </a:custGeom>
          <a:noFill/>
          <a:ln w="76200" cmpd="sng">
            <a:solidFill>
              <a:srgbClr val="FEF81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79894" name="Freeform 22"/>
          <p:cNvSpPr>
            <a:spLocks/>
          </p:cNvSpPr>
          <p:nvPr/>
        </p:nvSpPr>
        <p:spPr bwMode="auto">
          <a:xfrm>
            <a:off x="2133600" y="1676400"/>
            <a:ext cx="6248400" cy="1320800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297" y="285"/>
              </a:cxn>
              <a:cxn ang="0">
                <a:pos x="1008" y="64"/>
              </a:cxn>
              <a:cxn ang="0">
                <a:pos x="2352" y="16"/>
              </a:cxn>
              <a:cxn ang="0">
                <a:pos x="3408" y="160"/>
              </a:cxn>
              <a:cxn ang="0">
                <a:pos x="3936" y="832"/>
              </a:cxn>
            </a:cxnLst>
            <a:rect l="0" t="0" r="r" b="b"/>
            <a:pathLst>
              <a:path w="3936" h="832">
                <a:moveTo>
                  <a:pt x="0" y="496"/>
                </a:moveTo>
                <a:cubicBezTo>
                  <a:pt x="50" y="461"/>
                  <a:pt x="129" y="357"/>
                  <a:pt x="297" y="285"/>
                </a:cubicBezTo>
                <a:cubicBezTo>
                  <a:pt x="465" y="213"/>
                  <a:pt x="666" y="109"/>
                  <a:pt x="1008" y="64"/>
                </a:cubicBezTo>
                <a:cubicBezTo>
                  <a:pt x="1350" y="19"/>
                  <a:pt x="1952" y="0"/>
                  <a:pt x="2352" y="16"/>
                </a:cubicBezTo>
                <a:cubicBezTo>
                  <a:pt x="2752" y="32"/>
                  <a:pt x="3144" y="24"/>
                  <a:pt x="3408" y="160"/>
                </a:cubicBezTo>
                <a:cubicBezTo>
                  <a:pt x="3672" y="296"/>
                  <a:pt x="3804" y="564"/>
                  <a:pt x="3936" y="832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animBg="1"/>
      <p:bldP spid="79879" grpId="0"/>
      <p:bldP spid="79880" grpId="0" animBg="1"/>
      <p:bldP spid="79881" grpId="0"/>
      <p:bldP spid="79882" grpId="0" animBg="1"/>
      <p:bldP spid="79883" grpId="0"/>
      <p:bldP spid="79884" grpId="0" animBg="1"/>
      <p:bldP spid="79885" grpId="1"/>
      <p:bldP spid="798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7" name="Content Placeholder 6" descr="S Generation Cartoon_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828800" y="-187652"/>
            <a:ext cx="5444367" cy="70456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381000" y="3352800"/>
            <a:ext cx="2971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4. The </a:t>
            </a:r>
            <a:r>
              <a:rPr lang="en-US" u="sng"/>
              <a:t>pollen tube</a:t>
            </a:r>
            <a:r>
              <a:rPr lang="en-US"/>
              <a:t> goes down the </a:t>
            </a:r>
            <a:r>
              <a:rPr lang="en-US" u="sng"/>
              <a:t>style</a:t>
            </a:r>
            <a:r>
              <a:rPr lang="en-US"/>
              <a:t> and into the </a:t>
            </a:r>
            <a:r>
              <a:rPr lang="en-US" u="sng"/>
              <a:t>ovary</a:t>
            </a:r>
            <a:r>
              <a:rPr lang="en-US"/>
              <a:t>.</a:t>
            </a:r>
          </a:p>
        </p:txBody>
      </p:sp>
      <p:sp>
        <p:nvSpPr>
          <p:cNvPr id="80901" name="Freeform 5"/>
          <p:cNvSpPr>
            <a:spLocks/>
          </p:cNvSpPr>
          <p:nvPr/>
        </p:nvSpPr>
        <p:spPr bwMode="auto">
          <a:xfrm>
            <a:off x="3265488" y="2476500"/>
            <a:ext cx="1395412" cy="4078288"/>
          </a:xfrm>
          <a:custGeom>
            <a:avLst/>
            <a:gdLst/>
            <a:ahLst/>
            <a:cxnLst>
              <a:cxn ang="0">
                <a:pos x="343" y="24"/>
              </a:cxn>
              <a:cxn ang="0">
                <a:pos x="189" y="40"/>
              </a:cxn>
              <a:cxn ang="0">
                <a:pos x="151" y="168"/>
              </a:cxn>
              <a:cxn ang="0">
                <a:pos x="358" y="209"/>
              </a:cxn>
              <a:cxn ang="0">
                <a:pos x="343" y="936"/>
              </a:cxn>
              <a:cxn ang="0">
                <a:pos x="295" y="1464"/>
              </a:cxn>
              <a:cxn ang="0">
                <a:pos x="67" y="1733"/>
              </a:cxn>
              <a:cxn ang="0">
                <a:pos x="78" y="2391"/>
              </a:cxn>
              <a:cxn ang="0">
                <a:pos x="535" y="2568"/>
              </a:cxn>
              <a:cxn ang="0">
                <a:pos x="823" y="2396"/>
              </a:cxn>
              <a:cxn ang="0">
                <a:pos x="870" y="2047"/>
              </a:cxn>
              <a:cxn ang="0">
                <a:pos x="775" y="1656"/>
              </a:cxn>
              <a:cxn ang="0">
                <a:pos x="535" y="1464"/>
              </a:cxn>
              <a:cxn ang="0">
                <a:pos x="487" y="936"/>
              </a:cxn>
              <a:cxn ang="0">
                <a:pos x="535" y="168"/>
              </a:cxn>
              <a:cxn ang="0">
                <a:pos x="727" y="168"/>
              </a:cxn>
              <a:cxn ang="0">
                <a:pos x="679" y="24"/>
              </a:cxn>
              <a:cxn ang="0">
                <a:pos x="391" y="24"/>
              </a:cxn>
              <a:cxn ang="0">
                <a:pos x="343" y="24"/>
              </a:cxn>
            </a:cxnLst>
            <a:rect l="0" t="0" r="r" b="b"/>
            <a:pathLst>
              <a:path w="879" h="2569">
                <a:moveTo>
                  <a:pt x="343" y="24"/>
                </a:moveTo>
                <a:cubicBezTo>
                  <a:pt x="309" y="27"/>
                  <a:pt x="221" y="16"/>
                  <a:pt x="189" y="40"/>
                </a:cubicBezTo>
                <a:cubicBezTo>
                  <a:pt x="157" y="64"/>
                  <a:pt x="123" y="140"/>
                  <a:pt x="151" y="168"/>
                </a:cubicBezTo>
                <a:cubicBezTo>
                  <a:pt x="179" y="196"/>
                  <a:pt x="326" y="81"/>
                  <a:pt x="358" y="209"/>
                </a:cubicBezTo>
                <a:cubicBezTo>
                  <a:pt x="390" y="337"/>
                  <a:pt x="353" y="727"/>
                  <a:pt x="343" y="936"/>
                </a:cubicBezTo>
                <a:cubicBezTo>
                  <a:pt x="333" y="1145"/>
                  <a:pt x="341" y="1331"/>
                  <a:pt x="295" y="1464"/>
                </a:cubicBezTo>
                <a:cubicBezTo>
                  <a:pt x="249" y="1597"/>
                  <a:pt x="103" y="1579"/>
                  <a:pt x="67" y="1733"/>
                </a:cubicBezTo>
                <a:cubicBezTo>
                  <a:pt x="31" y="1887"/>
                  <a:pt x="0" y="2252"/>
                  <a:pt x="78" y="2391"/>
                </a:cubicBezTo>
                <a:cubicBezTo>
                  <a:pt x="156" y="2530"/>
                  <a:pt x="411" y="2567"/>
                  <a:pt x="535" y="2568"/>
                </a:cubicBezTo>
                <a:cubicBezTo>
                  <a:pt x="659" y="2569"/>
                  <a:pt x="767" y="2483"/>
                  <a:pt x="823" y="2396"/>
                </a:cubicBezTo>
                <a:cubicBezTo>
                  <a:pt x="879" y="2309"/>
                  <a:pt x="878" y="2170"/>
                  <a:pt x="870" y="2047"/>
                </a:cubicBezTo>
                <a:cubicBezTo>
                  <a:pt x="862" y="1924"/>
                  <a:pt x="831" y="1753"/>
                  <a:pt x="775" y="1656"/>
                </a:cubicBezTo>
                <a:cubicBezTo>
                  <a:pt x="719" y="1559"/>
                  <a:pt x="583" y="1584"/>
                  <a:pt x="535" y="1464"/>
                </a:cubicBezTo>
                <a:cubicBezTo>
                  <a:pt x="487" y="1344"/>
                  <a:pt x="487" y="1152"/>
                  <a:pt x="487" y="936"/>
                </a:cubicBezTo>
                <a:cubicBezTo>
                  <a:pt x="487" y="720"/>
                  <a:pt x="495" y="296"/>
                  <a:pt x="535" y="168"/>
                </a:cubicBezTo>
                <a:cubicBezTo>
                  <a:pt x="575" y="40"/>
                  <a:pt x="703" y="192"/>
                  <a:pt x="727" y="168"/>
                </a:cubicBezTo>
                <a:cubicBezTo>
                  <a:pt x="751" y="144"/>
                  <a:pt x="735" y="48"/>
                  <a:pt x="679" y="24"/>
                </a:cubicBezTo>
                <a:cubicBezTo>
                  <a:pt x="623" y="0"/>
                  <a:pt x="447" y="24"/>
                  <a:pt x="391" y="24"/>
                </a:cubicBezTo>
                <a:cubicBezTo>
                  <a:pt x="335" y="24"/>
                  <a:pt x="367" y="24"/>
                  <a:pt x="343" y="24"/>
                </a:cubicBezTo>
                <a:close/>
              </a:path>
            </a:pathLst>
          </a:cu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0902" name="Oval 6"/>
          <p:cNvSpPr>
            <a:spLocks noChangeArrowheads="1"/>
          </p:cNvSpPr>
          <p:nvPr/>
        </p:nvSpPr>
        <p:spPr bwMode="auto">
          <a:xfrm>
            <a:off x="3581400" y="5029200"/>
            <a:ext cx="6858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0903" name="Oval 7"/>
          <p:cNvSpPr>
            <a:spLocks noChangeArrowheads="1"/>
          </p:cNvSpPr>
          <p:nvPr/>
        </p:nvSpPr>
        <p:spPr bwMode="auto">
          <a:xfrm>
            <a:off x="3886200" y="2438400"/>
            <a:ext cx="76200" cy="76200"/>
          </a:xfrm>
          <a:prstGeom prst="ellipse">
            <a:avLst/>
          </a:prstGeom>
          <a:solidFill>
            <a:srgbClr val="FEF81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0904" name="Freeform 8"/>
          <p:cNvSpPr>
            <a:spLocks/>
          </p:cNvSpPr>
          <p:nvPr/>
        </p:nvSpPr>
        <p:spPr bwMode="auto">
          <a:xfrm>
            <a:off x="3429000" y="2514600"/>
            <a:ext cx="495300" cy="3581400"/>
          </a:xfrm>
          <a:custGeom>
            <a:avLst/>
            <a:gdLst/>
            <a:ahLst/>
            <a:cxnLst>
              <a:cxn ang="0">
                <a:pos x="304" y="0"/>
              </a:cxn>
              <a:cxn ang="0">
                <a:pos x="304" y="576"/>
              </a:cxn>
              <a:cxn ang="0">
                <a:pos x="256" y="1344"/>
              </a:cxn>
              <a:cxn ang="0">
                <a:pos x="64" y="1728"/>
              </a:cxn>
              <a:cxn ang="0">
                <a:pos x="16" y="2160"/>
              </a:cxn>
              <a:cxn ang="0">
                <a:pos x="160" y="2256"/>
              </a:cxn>
              <a:cxn ang="0">
                <a:pos x="208" y="2160"/>
              </a:cxn>
            </a:cxnLst>
            <a:rect l="0" t="0" r="r" b="b"/>
            <a:pathLst>
              <a:path w="312" h="2256">
                <a:moveTo>
                  <a:pt x="304" y="0"/>
                </a:moveTo>
                <a:cubicBezTo>
                  <a:pt x="308" y="176"/>
                  <a:pt x="312" y="352"/>
                  <a:pt x="304" y="576"/>
                </a:cubicBezTo>
                <a:cubicBezTo>
                  <a:pt x="296" y="800"/>
                  <a:pt x="296" y="1152"/>
                  <a:pt x="256" y="1344"/>
                </a:cubicBezTo>
                <a:cubicBezTo>
                  <a:pt x="216" y="1536"/>
                  <a:pt x="104" y="1592"/>
                  <a:pt x="64" y="1728"/>
                </a:cubicBezTo>
                <a:cubicBezTo>
                  <a:pt x="24" y="1864"/>
                  <a:pt x="0" y="2072"/>
                  <a:pt x="16" y="2160"/>
                </a:cubicBezTo>
                <a:cubicBezTo>
                  <a:pt x="32" y="2248"/>
                  <a:pt x="128" y="2256"/>
                  <a:pt x="160" y="2256"/>
                </a:cubicBezTo>
                <a:cubicBezTo>
                  <a:pt x="192" y="2256"/>
                  <a:pt x="200" y="2208"/>
                  <a:pt x="208" y="2160"/>
                </a:cubicBezTo>
              </a:path>
            </a:pathLst>
          </a:custGeom>
          <a:noFill/>
          <a:ln w="76200" cmpd="sng">
            <a:solidFill>
              <a:srgbClr val="FEF81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5943600" y="609600"/>
            <a:ext cx="2895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5. The </a:t>
            </a:r>
            <a:r>
              <a:rPr lang="en-US" u="sng"/>
              <a:t>pollen</a:t>
            </a:r>
            <a:r>
              <a:rPr lang="en-US"/>
              <a:t> releases </a:t>
            </a:r>
            <a:r>
              <a:rPr lang="en-US" u="sng"/>
              <a:t>male sex cells</a:t>
            </a:r>
            <a:r>
              <a:rPr lang="en-US"/>
              <a:t> that travel down the </a:t>
            </a:r>
            <a:r>
              <a:rPr lang="en-US" u="sng"/>
              <a:t>pollen tube</a:t>
            </a:r>
            <a:r>
              <a:rPr lang="en-US"/>
              <a:t> into the </a:t>
            </a:r>
            <a:r>
              <a:rPr lang="en-US" u="sng"/>
              <a:t>ovary</a:t>
            </a:r>
            <a:r>
              <a:rPr lang="en-US"/>
              <a:t> where they will </a:t>
            </a:r>
            <a:r>
              <a:rPr lang="en-US" u="sng"/>
              <a:t>fertilize</a:t>
            </a:r>
            <a:r>
              <a:rPr lang="en-US"/>
              <a:t> the </a:t>
            </a:r>
            <a:r>
              <a:rPr lang="en-US" u="sng"/>
              <a:t>female sex cells.</a:t>
            </a:r>
          </a:p>
        </p:txBody>
      </p:sp>
      <p:sp>
        <p:nvSpPr>
          <p:cNvPr id="81930" name="Freeform 10"/>
          <p:cNvSpPr>
            <a:spLocks/>
          </p:cNvSpPr>
          <p:nvPr/>
        </p:nvSpPr>
        <p:spPr bwMode="auto">
          <a:xfrm>
            <a:off x="228600" y="2362200"/>
            <a:ext cx="6454775" cy="3937000"/>
          </a:xfrm>
          <a:custGeom>
            <a:avLst/>
            <a:gdLst/>
            <a:ahLst/>
            <a:cxnLst>
              <a:cxn ang="0">
                <a:pos x="1272" y="2480"/>
              </a:cxn>
              <a:cxn ang="0">
                <a:pos x="1224" y="1664"/>
              </a:cxn>
              <a:cxn ang="0">
                <a:pos x="408" y="1136"/>
              </a:cxn>
              <a:cxn ang="0">
                <a:pos x="120" y="512"/>
              </a:cxn>
              <a:cxn ang="0">
                <a:pos x="1128" y="80"/>
              </a:cxn>
              <a:cxn ang="0">
                <a:pos x="2472" y="32"/>
              </a:cxn>
              <a:cxn ang="0">
                <a:pos x="3495" y="183"/>
              </a:cxn>
              <a:cxn ang="0">
                <a:pos x="4056" y="992"/>
              </a:cxn>
              <a:cxn ang="0">
                <a:pos x="3432" y="1520"/>
              </a:cxn>
              <a:cxn ang="0">
                <a:pos x="2712" y="1760"/>
              </a:cxn>
              <a:cxn ang="0">
                <a:pos x="2472" y="2432"/>
              </a:cxn>
            </a:cxnLst>
            <a:rect l="0" t="0" r="r" b="b"/>
            <a:pathLst>
              <a:path w="4066" h="2480">
                <a:moveTo>
                  <a:pt x="1272" y="2480"/>
                </a:moveTo>
                <a:cubicBezTo>
                  <a:pt x="1320" y="2184"/>
                  <a:pt x="1368" y="1888"/>
                  <a:pt x="1224" y="1664"/>
                </a:cubicBezTo>
                <a:cubicBezTo>
                  <a:pt x="1080" y="1440"/>
                  <a:pt x="592" y="1328"/>
                  <a:pt x="408" y="1136"/>
                </a:cubicBezTo>
                <a:cubicBezTo>
                  <a:pt x="224" y="944"/>
                  <a:pt x="0" y="688"/>
                  <a:pt x="120" y="512"/>
                </a:cubicBezTo>
                <a:cubicBezTo>
                  <a:pt x="240" y="336"/>
                  <a:pt x="736" y="160"/>
                  <a:pt x="1128" y="80"/>
                </a:cubicBezTo>
                <a:cubicBezTo>
                  <a:pt x="1520" y="0"/>
                  <a:pt x="2078" y="15"/>
                  <a:pt x="2472" y="32"/>
                </a:cubicBezTo>
                <a:cubicBezTo>
                  <a:pt x="2866" y="49"/>
                  <a:pt x="3231" y="23"/>
                  <a:pt x="3495" y="183"/>
                </a:cubicBezTo>
                <a:cubicBezTo>
                  <a:pt x="3759" y="343"/>
                  <a:pt x="4066" y="769"/>
                  <a:pt x="4056" y="992"/>
                </a:cubicBezTo>
                <a:cubicBezTo>
                  <a:pt x="4046" y="1215"/>
                  <a:pt x="3656" y="1392"/>
                  <a:pt x="3432" y="1520"/>
                </a:cubicBezTo>
                <a:cubicBezTo>
                  <a:pt x="3208" y="1648"/>
                  <a:pt x="2872" y="1608"/>
                  <a:pt x="2712" y="1760"/>
                </a:cubicBezTo>
                <a:cubicBezTo>
                  <a:pt x="2552" y="1912"/>
                  <a:pt x="2512" y="2172"/>
                  <a:pt x="2472" y="2432"/>
                </a:cubicBezTo>
              </a:path>
            </a:pathLst>
          </a:cu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1931" name="Oval 11"/>
          <p:cNvSpPr>
            <a:spLocks noChangeArrowheads="1"/>
          </p:cNvSpPr>
          <p:nvPr/>
        </p:nvSpPr>
        <p:spPr bwMode="auto">
          <a:xfrm>
            <a:off x="2133600" y="1752600"/>
            <a:ext cx="685800" cy="685800"/>
          </a:xfrm>
          <a:prstGeom prst="ellipse">
            <a:avLst/>
          </a:prstGeom>
          <a:gradFill rotWithShape="1">
            <a:gsLst>
              <a:gs pos="0">
                <a:srgbClr val="FEF814"/>
              </a:gs>
              <a:gs pos="100000">
                <a:srgbClr val="FEF814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1932" name="Freeform 12"/>
          <p:cNvSpPr>
            <a:spLocks/>
          </p:cNvSpPr>
          <p:nvPr/>
        </p:nvSpPr>
        <p:spPr bwMode="auto">
          <a:xfrm>
            <a:off x="2387600" y="2438400"/>
            <a:ext cx="508000" cy="3810000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32" y="336"/>
              </a:cxn>
              <a:cxn ang="0">
                <a:pos x="224" y="816"/>
              </a:cxn>
              <a:cxn ang="0">
                <a:pos x="320" y="2400"/>
              </a:cxn>
            </a:cxnLst>
            <a:rect l="0" t="0" r="r" b="b"/>
            <a:pathLst>
              <a:path w="320" h="2400">
                <a:moveTo>
                  <a:pt x="32" y="0"/>
                </a:moveTo>
                <a:cubicBezTo>
                  <a:pt x="16" y="100"/>
                  <a:pt x="0" y="200"/>
                  <a:pt x="32" y="336"/>
                </a:cubicBezTo>
                <a:cubicBezTo>
                  <a:pt x="64" y="472"/>
                  <a:pt x="176" y="472"/>
                  <a:pt x="224" y="816"/>
                </a:cubicBezTo>
                <a:cubicBezTo>
                  <a:pt x="272" y="1160"/>
                  <a:pt x="296" y="1780"/>
                  <a:pt x="320" y="2400"/>
                </a:cubicBezTo>
              </a:path>
            </a:pathLst>
          </a:custGeom>
          <a:noFill/>
          <a:ln w="76200" cmpd="sng">
            <a:solidFill>
              <a:srgbClr val="FEF81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grpSp>
        <p:nvGrpSpPr>
          <p:cNvPr id="81937" name="Group 17"/>
          <p:cNvGrpSpPr>
            <a:grpSpLocks/>
          </p:cNvGrpSpPr>
          <p:nvPr/>
        </p:nvGrpSpPr>
        <p:grpSpPr bwMode="auto">
          <a:xfrm>
            <a:off x="2286000" y="2438400"/>
            <a:ext cx="736600" cy="3810000"/>
            <a:chOff x="1440" y="1536"/>
            <a:chExt cx="464" cy="2400"/>
          </a:xfrm>
        </p:grpSpPr>
        <p:sp>
          <p:nvSpPr>
            <p:cNvPr id="81933" name="Freeform 13"/>
            <p:cNvSpPr>
              <a:spLocks/>
            </p:cNvSpPr>
            <p:nvPr/>
          </p:nvSpPr>
          <p:spPr bwMode="auto">
            <a:xfrm>
              <a:off x="1536" y="1536"/>
              <a:ext cx="320" cy="24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336"/>
                </a:cxn>
                <a:cxn ang="0">
                  <a:pos x="224" y="816"/>
                </a:cxn>
                <a:cxn ang="0">
                  <a:pos x="320" y="2400"/>
                </a:cxn>
              </a:cxnLst>
              <a:rect l="0" t="0" r="r" b="b"/>
              <a:pathLst>
                <a:path w="320" h="2400">
                  <a:moveTo>
                    <a:pt x="32" y="0"/>
                  </a:moveTo>
                  <a:cubicBezTo>
                    <a:pt x="16" y="100"/>
                    <a:pt x="0" y="200"/>
                    <a:pt x="32" y="336"/>
                  </a:cubicBezTo>
                  <a:cubicBezTo>
                    <a:pt x="64" y="472"/>
                    <a:pt x="176" y="472"/>
                    <a:pt x="224" y="816"/>
                  </a:cubicBezTo>
                  <a:cubicBezTo>
                    <a:pt x="272" y="1160"/>
                    <a:pt x="296" y="1780"/>
                    <a:pt x="320" y="2400"/>
                  </a:cubicBezTo>
                </a:path>
              </a:pathLst>
            </a:custGeom>
            <a:noFill/>
            <a:ln w="76200" cmpd="sng">
              <a:solidFill>
                <a:srgbClr val="FEF81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81934" name="Freeform 14"/>
            <p:cNvSpPr>
              <a:spLocks/>
            </p:cNvSpPr>
            <p:nvPr/>
          </p:nvSpPr>
          <p:spPr bwMode="auto">
            <a:xfrm>
              <a:off x="1584" y="1536"/>
              <a:ext cx="320" cy="24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336"/>
                </a:cxn>
                <a:cxn ang="0">
                  <a:pos x="224" y="816"/>
                </a:cxn>
                <a:cxn ang="0">
                  <a:pos x="320" y="2400"/>
                </a:cxn>
              </a:cxnLst>
              <a:rect l="0" t="0" r="r" b="b"/>
              <a:pathLst>
                <a:path w="320" h="2400">
                  <a:moveTo>
                    <a:pt x="32" y="0"/>
                  </a:moveTo>
                  <a:cubicBezTo>
                    <a:pt x="16" y="100"/>
                    <a:pt x="0" y="200"/>
                    <a:pt x="32" y="336"/>
                  </a:cubicBezTo>
                  <a:cubicBezTo>
                    <a:pt x="64" y="472"/>
                    <a:pt x="176" y="472"/>
                    <a:pt x="224" y="816"/>
                  </a:cubicBezTo>
                  <a:cubicBezTo>
                    <a:pt x="272" y="1160"/>
                    <a:pt x="296" y="1780"/>
                    <a:pt x="320" y="2400"/>
                  </a:cubicBezTo>
                </a:path>
              </a:pathLst>
            </a:custGeom>
            <a:noFill/>
            <a:ln w="76200" cmpd="sng">
              <a:solidFill>
                <a:srgbClr val="FEF81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81935" name="Freeform 15"/>
            <p:cNvSpPr>
              <a:spLocks/>
            </p:cNvSpPr>
            <p:nvPr/>
          </p:nvSpPr>
          <p:spPr bwMode="auto">
            <a:xfrm>
              <a:off x="1488" y="1536"/>
              <a:ext cx="320" cy="24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336"/>
                </a:cxn>
                <a:cxn ang="0">
                  <a:pos x="224" y="816"/>
                </a:cxn>
                <a:cxn ang="0">
                  <a:pos x="320" y="2400"/>
                </a:cxn>
              </a:cxnLst>
              <a:rect l="0" t="0" r="r" b="b"/>
              <a:pathLst>
                <a:path w="320" h="2400">
                  <a:moveTo>
                    <a:pt x="32" y="0"/>
                  </a:moveTo>
                  <a:cubicBezTo>
                    <a:pt x="16" y="100"/>
                    <a:pt x="0" y="200"/>
                    <a:pt x="32" y="336"/>
                  </a:cubicBezTo>
                  <a:cubicBezTo>
                    <a:pt x="64" y="472"/>
                    <a:pt x="176" y="472"/>
                    <a:pt x="224" y="816"/>
                  </a:cubicBezTo>
                  <a:cubicBezTo>
                    <a:pt x="272" y="1160"/>
                    <a:pt x="296" y="1780"/>
                    <a:pt x="320" y="2400"/>
                  </a:cubicBezTo>
                </a:path>
              </a:pathLst>
            </a:custGeom>
            <a:noFill/>
            <a:ln w="76200" cmpd="sng">
              <a:solidFill>
                <a:srgbClr val="FEF81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81936" name="Freeform 16"/>
            <p:cNvSpPr>
              <a:spLocks/>
            </p:cNvSpPr>
            <p:nvPr/>
          </p:nvSpPr>
          <p:spPr bwMode="auto">
            <a:xfrm>
              <a:off x="1440" y="1536"/>
              <a:ext cx="320" cy="24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336"/>
                </a:cxn>
                <a:cxn ang="0">
                  <a:pos x="224" y="816"/>
                </a:cxn>
                <a:cxn ang="0">
                  <a:pos x="320" y="2400"/>
                </a:cxn>
              </a:cxnLst>
              <a:rect l="0" t="0" r="r" b="b"/>
              <a:pathLst>
                <a:path w="320" h="2400">
                  <a:moveTo>
                    <a:pt x="32" y="0"/>
                  </a:moveTo>
                  <a:cubicBezTo>
                    <a:pt x="16" y="100"/>
                    <a:pt x="0" y="200"/>
                    <a:pt x="32" y="336"/>
                  </a:cubicBezTo>
                  <a:cubicBezTo>
                    <a:pt x="64" y="472"/>
                    <a:pt x="176" y="472"/>
                    <a:pt x="224" y="816"/>
                  </a:cubicBezTo>
                  <a:cubicBezTo>
                    <a:pt x="272" y="1160"/>
                    <a:pt x="296" y="1780"/>
                    <a:pt x="320" y="2400"/>
                  </a:cubicBezTo>
                </a:path>
              </a:pathLst>
            </a:custGeom>
            <a:noFill/>
            <a:ln w="76200" cmpd="sng">
              <a:solidFill>
                <a:srgbClr val="FEF81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1938" name="Oval 18"/>
          <p:cNvSpPr>
            <a:spLocks noChangeArrowheads="1"/>
          </p:cNvSpPr>
          <p:nvPr/>
        </p:nvSpPr>
        <p:spPr bwMode="auto">
          <a:xfrm>
            <a:off x="2590800" y="1981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1939" name="Oval 19"/>
          <p:cNvSpPr>
            <a:spLocks noChangeArrowheads="1"/>
          </p:cNvSpPr>
          <p:nvPr/>
        </p:nvSpPr>
        <p:spPr bwMode="auto">
          <a:xfrm>
            <a:off x="2286000" y="1981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1940" name="Oval 20"/>
          <p:cNvSpPr>
            <a:spLocks noChangeArrowheads="1"/>
          </p:cNvSpPr>
          <p:nvPr/>
        </p:nvSpPr>
        <p:spPr bwMode="auto">
          <a:xfrm>
            <a:off x="2438400" y="2209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0.00093 C -0.00382 0.03123 -0.0085 0.06176 -0.0052 0.08836 C -0.00191 0.11497 0.0132 0.11705 0.02101 0.161 C 0.02882 0.20495 0.03802 0.28129 0.04132 0.35207 C 0.04462 0.42285 0.04289 0.50451 0.04132 0.5864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34 0.00046 C 0.00347 0.02313 0.00677 0.04603 0.00746 0.06778 C 0.00816 0.08952 0.00017 0.1108 0.00434 0.13116 C 0.0085 0.15152 0.025 0.14851 0.03264 0.19038 C 0.04027 0.23225 0.04392 0.31413 0.04982 0.38284 C 0.05573 0.45154 0.0618 0.52672 0.06805 0.60213 " pathEditMode="relative" ptsTypes="aaaaaA">
                                      <p:cBhvr>
                                        <p:cTn id="15" dur="50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69 -0.00093 C -0.00556 0.00925 -0.01042 0.01966 -0.01267 0.04233 C -0.01493 0.065 -0.0191 0.10641 -0.01476 0.13509 C -0.01042 0.16378 0.00747 0.13972 0.01354 0.21443 C 0.01962 0.28915 0.02049 0.43604 0.02153 0.58316 " pathEditMode="relative" ptsTypes="aaaaA">
                                      <p:cBhvr>
                                        <p:cTn id="17" dur="50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8" grpId="0" animBg="1"/>
      <p:bldP spid="81938" grpId="1" animBg="1"/>
      <p:bldP spid="81939" grpId="0" animBg="1"/>
      <p:bldP spid="81939" grpId="1" animBg="1"/>
      <p:bldP spid="81940" grpId="0" animBg="1"/>
      <p:bldP spid="81940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52" name="Group 8"/>
          <p:cNvGrpSpPr>
            <a:grpSpLocks/>
          </p:cNvGrpSpPr>
          <p:nvPr/>
        </p:nvGrpSpPr>
        <p:grpSpPr bwMode="auto">
          <a:xfrm>
            <a:off x="1828800" y="304800"/>
            <a:ext cx="2373313" cy="6249988"/>
            <a:chOff x="2057" y="1536"/>
            <a:chExt cx="879" cy="2593"/>
          </a:xfrm>
        </p:grpSpPr>
        <p:sp>
          <p:nvSpPr>
            <p:cNvPr id="82948" name="Freeform 4"/>
            <p:cNvSpPr>
              <a:spLocks/>
            </p:cNvSpPr>
            <p:nvPr/>
          </p:nvSpPr>
          <p:spPr bwMode="auto">
            <a:xfrm>
              <a:off x="2057" y="1560"/>
              <a:ext cx="879" cy="2569"/>
            </a:xfrm>
            <a:custGeom>
              <a:avLst/>
              <a:gdLst/>
              <a:ahLst/>
              <a:cxnLst>
                <a:cxn ang="0">
                  <a:pos x="343" y="24"/>
                </a:cxn>
                <a:cxn ang="0">
                  <a:pos x="189" y="40"/>
                </a:cxn>
                <a:cxn ang="0">
                  <a:pos x="151" y="168"/>
                </a:cxn>
                <a:cxn ang="0">
                  <a:pos x="358" y="209"/>
                </a:cxn>
                <a:cxn ang="0">
                  <a:pos x="343" y="936"/>
                </a:cxn>
                <a:cxn ang="0">
                  <a:pos x="295" y="1464"/>
                </a:cxn>
                <a:cxn ang="0">
                  <a:pos x="67" y="1733"/>
                </a:cxn>
                <a:cxn ang="0">
                  <a:pos x="78" y="2391"/>
                </a:cxn>
                <a:cxn ang="0">
                  <a:pos x="535" y="2568"/>
                </a:cxn>
                <a:cxn ang="0">
                  <a:pos x="823" y="2396"/>
                </a:cxn>
                <a:cxn ang="0">
                  <a:pos x="870" y="2047"/>
                </a:cxn>
                <a:cxn ang="0">
                  <a:pos x="775" y="1656"/>
                </a:cxn>
                <a:cxn ang="0">
                  <a:pos x="535" y="1464"/>
                </a:cxn>
                <a:cxn ang="0">
                  <a:pos x="487" y="936"/>
                </a:cxn>
                <a:cxn ang="0">
                  <a:pos x="535" y="168"/>
                </a:cxn>
                <a:cxn ang="0">
                  <a:pos x="727" y="168"/>
                </a:cxn>
                <a:cxn ang="0">
                  <a:pos x="679" y="24"/>
                </a:cxn>
                <a:cxn ang="0">
                  <a:pos x="391" y="24"/>
                </a:cxn>
                <a:cxn ang="0">
                  <a:pos x="343" y="24"/>
                </a:cxn>
              </a:cxnLst>
              <a:rect l="0" t="0" r="r" b="b"/>
              <a:pathLst>
                <a:path w="879" h="2569">
                  <a:moveTo>
                    <a:pt x="343" y="24"/>
                  </a:moveTo>
                  <a:cubicBezTo>
                    <a:pt x="309" y="27"/>
                    <a:pt x="221" y="16"/>
                    <a:pt x="189" y="40"/>
                  </a:cubicBezTo>
                  <a:cubicBezTo>
                    <a:pt x="157" y="64"/>
                    <a:pt x="123" y="140"/>
                    <a:pt x="151" y="168"/>
                  </a:cubicBezTo>
                  <a:cubicBezTo>
                    <a:pt x="179" y="196"/>
                    <a:pt x="326" y="81"/>
                    <a:pt x="358" y="209"/>
                  </a:cubicBezTo>
                  <a:cubicBezTo>
                    <a:pt x="390" y="337"/>
                    <a:pt x="353" y="727"/>
                    <a:pt x="343" y="936"/>
                  </a:cubicBezTo>
                  <a:cubicBezTo>
                    <a:pt x="333" y="1145"/>
                    <a:pt x="341" y="1331"/>
                    <a:pt x="295" y="1464"/>
                  </a:cubicBezTo>
                  <a:cubicBezTo>
                    <a:pt x="249" y="1597"/>
                    <a:pt x="103" y="1579"/>
                    <a:pt x="67" y="1733"/>
                  </a:cubicBezTo>
                  <a:cubicBezTo>
                    <a:pt x="31" y="1887"/>
                    <a:pt x="0" y="2252"/>
                    <a:pt x="78" y="2391"/>
                  </a:cubicBezTo>
                  <a:cubicBezTo>
                    <a:pt x="156" y="2530"/>
                    <a:pt x="411" y="2567"/>
                    <a:pt x="535" y="2568"/>
                  </a:cubicBezTo>
                  <a:cubicBezTo>
                    <a:pt x="659" y="2569"/>
                    <a:pt x="767" y="2483"/>
                    <a:pt x="823" y="2396"/>
                  </a:cubicBezTo>
                  <a:cubicBezTo>
                    <a:pt x="879" y="2309"/>
                    <a:pt x="878" y="2170"/>
                    <a:pt x="870" y="2047"/>
                  </a:cubicBezTo>
                  <a:cubicBezTo>
                    <a:pt x="862" y="1924"/>
                    <a:pt x="831" y="1753"/>
                    <a:pt x="775" y="1656"/>
                  </a:cubicBezTo>
                  <a:cubicBezTo>
                    <a:pt x="719" y="1559"/>
                    <a:pt x="583" y="1584"/>
                    <a:pt x="535" y="1464"/>
                  </a:cubicBezTo>
                  <a:cubicBezTo>
                    <a:pt x="487" y="1344"/>
                    <a:pt x="487" y="1152"/>
                    <a:pt x="487" y="936"/>
                  </a:cubicBezTo>
                  <a:cubicBezTo>
                    <a:pt x="487" y="720"/>
                    <a:pt x="495" y="296"/>
                    <a:pt x="535" y="168"/>
                  </a:cubicBezTo>
                  <a:cubicBezTo>
                    <a:pt x="575" y="40"/>
                    <a:pt x="703" y="192"/>
                    <a:pt x="727" y="168"/>
                  </a:cubicBezTo>
                  <a:cubicBezTo>
                    <a:pt x="751" y="144"/>
                    <a:pt x="735" y="48"/>
                    <a:pt x="679" y="24"/>
                  </a:cubicBezTo>
                  <a:cubicBezTo>
                    <a:pt x="623" y="0"/>
                    <a:pt x="447" y="24"/>
                    <a:pt x="391" y="24"/>
                  </a:cubicBezTo>
                  <a:cubicBezTo>
                    <a:pt x="335" y="24"/>
                    <a:pt x="367" y="24"/>
                    <a:pt x="343" y="24"/>
                  </a:cubicBez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  <p:sp>
          <p:nvSpPr>
            <p:cNvPr id="82949" name="Oval 5"/>
            <p:cNvSpPr>
              <a:spLocks noChangeArrowheads="1"/>
            </p:cNvSpPr>
            <p:nvPr/>
          </p:nvSpPr>
          <p:spPr bwMode="auto">
            <a:xfrm>
              <a:off x="2256" y="3168"/>
              <a:ext cx="432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2950" name="Oval 6"/>
            <p:cNvSpPr>
              <a:spLocks noChangeArrowheads="1"/>
            </p:cNvSpPr>
            <p:nvPr/>
          </p:nvSpPr>
          <p:spPr bwMode="auto">
            <a:xfrm>
              <a:off x="2448" y="1536"/>
              <a:ext cx="48" cy="48"/>
            </a:xfrm>
            <a:prstGeom prst="ellipse">
              <a:avLst/>
            </a:prstGeom>
            <a:solidFill>
              <a:srgbClr val="FEF814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2951" name="Freeform 7"/>
            <p:cNvSpPr>
              <a:spLocks/>
            </p:cNvSpPr>
            <p:nvPr/>
          </p:nvSpPr>
          <p:spPr bwMode="auto">
            <a:xfrm>
              <a:off x="2160" y="1584"/>
              <a:ext cx="312" cy="2256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304" y="576"/>
                </a:cxn>
                <a:cxn ang="0">
                  <a:pos x="256" y="1344"/>
                </a:cxn>
                <a:cxn ang="0">
                  <a:pos x="64" y="1728"/>
                </a:cxn>
                <a:cxn ang="0">
                  <a:pos x="16" y="2160"/>
                </a:cxn>
                <a:cxn ang="0">
                  <a:pos x="160" y="2256"/>
                </a:cxn>
                <a:cxn ang="0">
                  <a:pos x="208" y="2160"/>
                </a:cxn>
              </a:cxnLst>
              <a:rect l="0" t="0" r="r" b="b"/>
              <a:pathLst>
                <a:path w="312" h="2256">
                  <a:moveTo>
                    <a:pt x="304" y="0"/>
                  </a:moveTo>
                  <a:cubicBezTo>
                    <a:pt x="308" y="176"/>
                    <a:pt x="312" y="352"/>
                    <a:pt x="304" y="576"/>
                  </a:cubicBezTo>
                  <a:cubicBezTo>
                    <a:pt x="296" y="800"/>
                    <a:pt x="296" y="1152"/>
                    <a:pt x="256" y="1344"/>
                  </a:cubicBezTo>
                  <a:cubicBezTo>
                    <a:pt x="216" y="1536"/>
                    <a:pt x="104" y="1592"/>
                    <a:pt x="64" y="1728"/>
                  </a:cubicBezTo>
                  <a:cubicBezTo>
                    <a:pt x="24" y="1864"/>
                    <a:pt x="0" y="2072"/>
                    <a:pt x="16" y="2160"/>
                  </a:cubicBezTo>
                  <a:cubicBezTo>
                    <a:pt x="32" y="2248"/>
                    <a:pt x="128" y="2256"/>
                    <a:pt x="160" y="2256"/>
                  </a:cubicBezTo>
                  <a:cubicBezTo>
                    <a:pt x="192" y="2256"/>
                    <a:pt x="200" y="2208"/>
                    <a:pt x="208" y="2160"/>
                  </a:cubicBezTo>
                </a:path>
              </a:pathLst>
            </a:custGeom>
            <a:noFill/>
            <a:ln w="76200" cmpd="sng">
              <a:solidFill>
                <a:srgbClr val="FEF81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2953" name="Oval 9"/>
          <p:cNvSpPr>
            <a:spLocks noChangeArrowheads="1"/>
          </p:cNvSpPr>
          <p:nvPr/>
        </p:nvSpPr>
        <p:spPr bwMode="auto">
          <a:xfrm>
            <a:off x="2895600" y="114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54" name="Oval 10"/>
          <p:cNvSpPr>
            <a:spLocks noChangeArrowheads="1"/>
          </p:cNvSpPr>
          <p:nvPr/>
        </p:nvSpPr>
        <p:spPr bwMode="auto">
          <a:xfrm>
            <a:off x="2895600" y="106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55" name="Oval 11"/>
          <p:cNvSpPr>
            <a:spLocks noChangeArrowheads="1"/>
          </p:cNvSpPr>
          <p:nvPr/>
        </p:nvSpPr>
        <p:spPr bwMode="auto">
          <a:xfrm>
            <a:off x="2895600" y="99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5638800" y="76200"/>
            <a:ext cx="33528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6. After the male sex cells fertilize the female sex cells, the </a:t>
            </a:r>
            <a:r>
              <a:rPr lang="en-US" u="sng"/>
              <a:t>ovules</a:t>
            </a:r>
            <a:r>
              <a:rPr lang="en-US"/>
              <a:t> become the </a:t>
            </a:r>
            <a:r>
              <a:rPr lang="en-US" u="sng"/>
              <a:t>seeds</a:t>
            </a:r>
            <a:r>
              <a:rPr lang="en-US"/>
              <a:t>, and the </a:t>
            </a:r>
            <a:r>
              <a:rPr lang="en-US" u="sng"/>
              <a:t>ovary</a:t>
            </a:r>
            <a:r>
              <a:rPr lang="en-US"/>
              <a:t> becomes the </a:t>
            </a:r>
            <a:r>
              <a:rPr lang="en-US" u="sng"/>
              <a:t>fruit</a:t>
            </a:r>
            <a:r>
              <a:rPr lang="en-US"/>
              <a:t>.</a:t>
            </a:r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2895600" y="4419600"/>
            <a:ext cx="152400" cy="1295400"/>
          </a:xfrm>
          <a:prstGeom prst="rect">
            <a:avLst/>
          </a:prstGeom>
          <a:solidFill>
            <a:srgbClr val="FD779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58" name="Oval 14"/>
          <p:cNvSpPr>
            <a:spLocks noChangeArrowheads="1"/>
          </p:cNvSpPr>
          <p:nvPr/>
        </p:nvSpPr>
        <p:spPr bwMode="auto">
          <a:xfrm>
            <a:off x="3048000" y="45720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59" name="Oval 15"/>
          <p:cNvSpPr>
            <a:spLocks noChangeArrowheads="1"/>
          </p:cNvSpPr>
          <p:nvPr/>
        </p:nvSpPr>
        <p:spPr bwMode="auto">
          <a:xfrm>
            <a:off x="3048000" y="49530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60" name="Oval 16"/>
          <p:cNvSpPr>
            <a:spLocks noChangeArrowheads="1"/>
          </p:cNvSpPr>
          <p:nvPr/>
        </p:nvSpPr>
        <p:spPr bwMode="auto">
          <a:xfrm>
            <a:off x="3048000" y="54102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61" name="Oval 17"/>
          <p:cNvSpPr>
            <a:spLocks noChangeArrowheads="1"/>
          </p:cNvSpPr>
          <p:nvPr/>
        </p:nvSpPr>
        <p:spPr bwMode="auto">
          <a:xfrm>
            <a:off x="2590800" y="54102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62" name="Oval 18"/>
          <p:cNvSpPr>
            <a:spLocks noChangeArrowheads="1"/>
          </p:cNvSpPr>
          <p:nvPr/>
        </p:nvSpPr>
        <p:spPr bwMode="auto">
          <a:xfrm>
            <a:off x="2590800" y="49530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2963" name="Oval 19"/>
          <p:cNvSpPr>
            <a:spLocks noChangeArrowheads="1"/>
          </p:cNvSpPr>
          <p:nvPr/>
        </p:nvSpPr>
        <p:spPr bwMode="auto">
          <a:xfrm>
            <a:off x="2590800" y="4572000"/>
            <a:ext cx="304800" cy="228600"/>
          </a:xfrm>
          <a:prstGeom prst="ellipse">
            <a:avLst/>
          </a:prstGeom>
          <a:solidFill>
            <a:srgbClr val="FD779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82977" name="Group 33"/>
          <p:cNvGrpSpPr>
            <a:grpSpLocks/>
          </p:cNvGrpSpPr>
          <p:nvPr/>
        </p:nvGrpSpPr>
        <p:grpSpPr bwMode="auto">
          <a:xfrm>
            <a:off x="1828800" y="304800"/>
            <a:ext cx="2373313" cy="6249988"/>
            <a:chOff x="2688" y="383"/>
            <a:chExt cx="1495" cy="3937"/>
          </a:xfrm>
        </p:grpSpPr>
        <p:grpSp>
          <p:nvGrpSpPr>
            <p:cNvPr id="82975" name="Group 31"/>
            <p:cNvGrpSpPr>
              <a:grpSpLocks/>
            </p:cNvGrpSpPr>
            <p:nvPr/>
          </p:nvGrpSpPr>
          <p:grpSpPr bwMode="auto">
            <a:xfrm>
              <a:off x="2688" y="383"/>
              <a:ext cx="1495" cy="3937"/>
              <a:chOff x="2688" y="383"/>
              <a:chExt cx="1495" cy="3937"/>
            </a:xfrm>
          </p:grpSpPr>
          <p:grpSp>
            <p:nvGrpSpPr>
              <p:cNvPr id="82964" name="Group 20"/>
              <p:cNvGrpSpPr>
                <a:grpSpLocks/>
              </p:cNvGrpSpPr>
              <p:nvPr/>
            </p:nvGrpSpPr>
            <p:grpSpPr bwMode="auto">
              <a:xfrm>
                <a:off x="2688" y="383"/>
                <a:ext cx="1495" cy="3937"/>
                <a:chOff x="2057" y="1536"/>
                <a:chExt cx="879" cy="2593"/>
              </a:xfrm>
            </p:grpSpPr>
            <p:sp>
              <p:nvSpPr>
                <p:cNvPr id="82965" name="Freeform 21"/>
                <p:cNvSpPr>
                  <a:spLocks/>
                </p:cNvSpPr>
                <p:nvPr/>
              </p:nvSpPr>
              <p:spPr bwMode="auto">
                <a:xfrm>
                  <a:off x="2057" y="1560"/>
                  <a:ext cx="879" cy="2569"/>
                </a:xfrm>
                <a:custGeom>
                  <a:avLst/>
                  <a:gdLst/>
                  <a:ahLst/>
                  <a:cxnLst>
                    <a:cxn ang="0">
                      <a:pos x="343" y="24"/>
                    </a:cxn>
                    <a:cxn ang="0">
                      <a:pos x="189" y="40"/>
                    </a:cxn>
                    <a:cxn ang="0">
                      <a:pos x="151" y="168"/>
                    </a:cxn>
                    <a:cxn ang="0">
                      <a:pos x="358" y="209"/>
                    </a:cxn>
                    <a:cxn ang="0">
                      <a:pos x="343" y="936"/>
                    </a:cxn>
                    <a:cxn ang="0">
                      <a:pos x="295" y="1464"/>
                    </a:cxn>
                    <a:cxn ang="0">
                      <a:pos x="67" y="1733"/>
                    </a:cxn>
                    <a:cxn ang="0">
                      <a:pos x="78" y="2391"/>
                    </a:cxn>
                    <a:cxn ang="0">
                      <a:pos x="535" y="2568"/>
                    </a:cxn>
                    <a:cxn ang="0">
                      <a:pos x="823" y="2396"/>
                    </a:cxn>
                    <a:cxn ang="0">
                      <a:pos x="870" y="2047"/>
                    </a:cxn>
                    <a:cxn ang="0">
                      <a:pos x="775" y="1656"/>
                    </a:cxn>
                    <a:cxn ang="0">
                      <a:pos x="535" y="1464"/>
                    </a:cxn>
                    <a:cxn ang="0">
                      <a:pos x="487" y="936"/>
                    </a:cxn>
                    <a:cxn ang="0">
                      <a:pos x="535" y="168"/>
                    </a:cxn>
                    <a:cxn ang="0">
                      <a:pos x="727" y="168"/>
                    </a:cxn>
                    <a:cxn ang="0">
                      <a:pos x="679" y="24"/>
                    </a:cxn>
                    <a:cxn ang="0">
                      <a:pos x="391" y="24"/>
                    </a:cxn>
                    <a:cxn ang="0">
                      <a:pos x="343" y="24"/>
                    </a:cxn>
                  </a:cxnLst>
                  <a:rect l="0" t="0" r="r" b="b"/>
                  <a:pathLst>
                    <a:path w="879" h="2569">
                      <a:moveTo>
                        <a:pt x="343" y="24"/>
                      </a:moveTo>
                      <a:cubicBezTo>
                        <a:pt x="309" y="27"/>
                        <a:pt x="221" y="16"/>
                        <a:pt x="189" y="40"/>
                      </a:cubicBezTo>
                      <a:cubicBezTo>
                        <a:pt x="157" y="64"/>
                        <a:pt x="123" y="140"/>
                        <a:pt x="151" y="168"/>
                      </a:cubicBezTo>
                      <a:cubicBezTo>
                        <a:pt x="179" y="196"/>
                        <a:pt x="326" y="81"/>
                        <a:pt x="358" y="209"/>
                      </a:cubicBezTo>
                      <a:cubicBezTo>
                        <a:pt x="390" y="337"/>
                        <a:pt x="353" y="727"/>
                        <a:pt x="343" y="936"/>
                      </a:cubicBezTo>
                      <a:cubicBezTo>
                        <a:pt x="333" y="1145"/>
                        <a:pt x="341" y="1331"/>
                        <a:pt x="295" y="1464"/>
                      </a:cubicBezTo>
                      <a:cubicBezTo>
                        <a:pt x="249" y="1597"/>
                        <a:pt x="103" y="1579"/>
                        <a:pt x="67" y="1733"/>
                      </a:cubicBezTo>
                      <a:cubicBezTo>
                        <a:pt x="31" y="1887"/>
                        <a:pt x="0" y="2252"/>
                        <a:pt x="78" y="2391"/>
                      </a:cubicBezTo>
                      <a:cubicBezTo>
                        <a:pt x="156" y="2530"/>
                        <a:pt x="411" y="2567"/>
                        <a:pt x="535" y="2568"/>
                      </a:cubicBezTo>
                      <a:cubicBezTo>
                        <a:pt x="659" y="2569"/>
                        <a:pt x="767" y="2483"/>
                        <a:pt x="823" y="2396"/>
                      </a:cubicBezTo>
                      <a:cubicBezTo>
                        <a:pt x="879" y="2309"/>
                        <a:pt x="878" y="2170"/>
                        <a:pt x="870" y="2047"/>
                      </a:cubicBezTo>
                      <a:cubicBezTo>
                        <a:pt x="862" y="1924"/>
                        <a:pt x="831" y="1753"/>
                        <a:pt x="775" y="1656"/>
                      </a:cubicBezTo>
                      <a:cubicBezTo>
                        <a:pt x="719" y="1559"/>
                        <a:pt x="583" y="1584"/>
                        <a:pt x="535" y="1464"/>
                      </a:cubicBezTo>
                      <a:cubicBezTo>
                        <a:pt x="487" y="1344"/>
                        <a:pt x="487" y="1152"/>
                        <a:pt x="487" y="936"/>
                      </a:cubicBezTo>
                      <a:cubicBezTo>
                        <a:pt x="487" y="720"/>
                        <a:pt x="495" y="296"/>
                        <a:pt x="535" y="168"/>
                      </a:cubicBezTo>
                      <a:cubicBezTo>
                        <a:pt x="575" y="40"/>
                        <a:pt x="703" y="192"/>
                        <a:pt x="727" y="168"/>
                      </a:cubicBezTo>
                      <a:cubicBezTo>
                        <a:pt x="751" y="144"/>
                        <a:pt x="735" y="48"/>
                        <a:pt x="679" y="24"/>
                      </a:cubicBezTo>
                      <a:cubicBezTo>
                        <a:pt x="623" y="0"/>
                        <a:pt x="447" y="24"/>
                        <a:pt x="391" y="24"/>
                      </a:cubicBezTo>
                      <a:cubicBezTo>
                        <a:pt x="335" y="24"/>
                        <a:pt x="367" y="24"/>
                        <a:pt x="343" y="24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CA"/>
                </a:p>
              </p:txBody>
            </p:sp>
            <p:sp>
              <p:nvSpPr>
                <p:cNvPr id="82966" name="Oval 22"/>
                <p:cNvSpPr>
                  <a:spLocks noChangeArrowheads="1"/>
                </p:cNvSpPr>
                <p:nvPr/>
              </p:nvSpPr>
              <p:spPr bwMode="auto">
                <a:xfrm>
                  <a:off x="2256" y="3168"/>
                  <a:ext cx="432" cy="72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CA"/>
                </a:p>
              </p:txBody>
            </p:sp>
            <p:sp>
              <p:nvSpPr>
                <p:cNvPr id="82967" name="Oval 23"/>
                <p:cNvSpPr>
                  <a:spLocks noChangeArrowheads="1"/>
                </p:cNvSpPr>
                <p:nvPr/>
              </p:nvSpPr>
              <p:spPr bwMode="auto">
                <a:xfrm>
                  <a:off x="2448" y="1536"/>
                  <a:ext cx="48" cy="48"/>
                </a:xfrm>
                <a:prstGeom prst="ellipse">
                  <a:avLst/>
                </a:prstGeom>
                <a:solidFill>
                  <a:srgbClr val="FEF814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CA"/>
                </a:p>
              </p:txBody>
            </p:sp>
            <p:sp>
              <p:nvSpPr>
                <p:cNvPr id="82968" name="Freeform 24"/>
                <p:cNvSpPr>
                  <a:spLocks/>
                </p:cNvSpPr>
                <p:nvPr/>
              </p:nvSpPr>
              <p:spPr bwMode="auto">
                <a:xfrm>
                  <a:off x="2160" y="1584"/>
                  <a:ext cx="312" cy="2256"/>
                </a:xfrm>
                <a:custGeom>
                  <a:avLst/>
                  <a:gdLst/>
                  <a:ahLst/>
                  <a:cxnLst>
                    <a:cxn ang="0">
                      <a:pos x="304" y="0"/>
                    </a:cxn>
                    <a:cxn ang="0">
                      <a:pos x="304" y="576"/>
                    </a:cxn>
                    <a:cxn ang="0">
                      <a:pos x="256" y="1344"/>
                    </a:cxn>
                    <a:cxn ang="0">
                      <a:pos x="64" y="1728"/>
                    </a:cxn>
                    <a:cxn ang="0">
                      <a:pos x="16" y="2160"/>
                    </a:cxn>
                    <a:cxn ang="0">
                      <a:pos x="160" y="2256"/>
                    </a:cxn>
                    <a:cxn ang="0">
                      <a:pos x="208" y="2160"/>
                    </a:cxn>
                  </a:cxnLst>
                  <a:rect l="0" t="0" r="r" b="b"/>
                  <a:pathLst>
                    <a:path w="312" h="2256">
                      <a:moveTo>
                        <a:pt x="304" y="0"/>
                      </a:moveTo>
                      <a:cubicBezTo>
                        <a:pt x="308" y="176"/>
                        <a:pt x="312" y="352"/>
                        <a:pt x="304" y="576"/>
                      </a:cubicBezTo>
                      <a:cubicBezTo>
                        <a:pt x="296" y="800"/>
                        <a:pt x="296" y="1152"/>
                        <a:pt x="256" y="1344"/>
                      </a:cubicBezTo>
                      <a:cubicBezTo>
                        <a:pt x="216" y="1536"/>
                        <a:pt x="104" y="1592"/>
                        <a:pt x="64" y="1728"/>
                      </a:cubicBezTo>
                      <a:cubicBezTo>
                        <a:pt x="24" y="1864"/>
                        <a:pt x="0" y="2072"/>
                        <a:pt x="16" y="2160"/>
                      </a:cubicBezTo>
                      <a:cubicBezTo>
                        <a:pt x="32" y="2248"/>
                        <a:pt x="128" y="2256"/>
                        <a:pt x="160" y="2256"/>
                      </a:cubicBezTo>
                      <a:cubicBezTo>
                        <a:pt x="192" y="2256"/>
                        <a:pt x="200" y="2208"/>
                        <a:pt x="208" y="2160"/>
                      </a:cubicBezTo>
                    </a:path>
                  </a:pathLst>
                </a:custGeom>
                <a:noFill/>
                <a:ln w="76200" cmpd="sng">
                  <a:solidFill>
                    <a:srgbClr val="FEF814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CA"/>
                </a:p>
              </p:txBody>
            </p:sp>
          </p:grpSp>
          <p:sp>
            <p:nvSpPr>
              <p:cNvPr id="82969" name="Rectangle 25"/>
              <p:cNvSpPr>
                <a:spLocks noChangeArrowheads="1"/>
              </p:cNvSpPr>
              <p:nvPr/>
            </p:nvSpPr>
            <p:spPr bwMode="auto">
              <a:xfrm>
                <a:off x="3360" y="2975"/>
                <a:ext cx="96" cy="816"/>
              </a:xfrm>
              <a:prstGeom prst="rect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82970" name="Oval 26"/>
              <p:cNvSpPr>
                <a:spLocks noChangeArrowheads="1"/>
              </p:cNvSpPr>
              <p:nvPr/>
            </p:nvSpPr>
            <p:spPr bwMode="auto">
              <a:xfrm>
                <a:off x="3456" y="3071"/>
                <a:ext cx="192" cy="144"/>
              </a:xfrm>
              <a:prstGeom prst="ellipse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82971" name="Oval 27"/>
              <p:cNvSpPr>
                <a:spLocks noChangeArrowheads="1"/>
              </p:cNvSpPr>
              <p:nvPr/>
            </p:nvSpPr>
            <p:spPr bwMode="auto">
              <a:xfrm>
                <a:off x="3456" y="3599"/>
                <a:ext cx="192" cy="144"/>
              </a:xfrm>
              <a:prstGeom prst="ellipse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82972" name="Oval 28"/>
              <p:cNvSpPr>
                <a:spLocks noChangeArrowheads="1"/>
              </p:cNvSpPr>
              <p:nvPr/>
            </p:nvSpPr>
            <p:spPr bwMode="auto">
              <a:xfrm>
                <a:off x="3168" y="3599"/>
                <a:ext cx="192" cy="144"/>
              </a:xfrm>
              <a:prstGeom prst="ellipse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82973" name="Oval 29"/>
              <p:cNvSpPr>
                <a:spLocks noChangeArrowheads="1"/>
              </p:cNvSpPr>
              <p:nvPr/>
            </p:nvSpPr>
            <p:spPr bwMode="auto">
              <a:xfrm>
                <a:off x="3168" y="3311"/>
                <a:ext cx="192" cy="144"/>
              </a:xfrm>
              <a:prstGeom prst="ellipse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82974" name="Oval 30"/>
              <p:cNvSpPr>
                <a:spLocks noChangeArrowheads="1"/>
              </p:cNvSpPr>
              <p:nvPr/>
            </p:nvSpPr>
            <p:spPr bwMode="auto">
              <a:xfrm>
                <a:off x="3168" y="3071"/>
                <a:ext cx="192" cy="144"/>
              </a:xfrm>
              <a:prstGeom prst="ellipse">
                <a:avLst/>
              </a:prstGeom>
              <a:solidFill>
                <a:srgbClr val="FD779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CA"/>
              </a:p>
            </p:txBody>
          </p:sp>
        </p:grpSp>
        <p:sp>
          <p:nvSpPr>
            <p:cNvPr id="82976" name="Oval 32"/>
            <p:cNvSpPr>
              <a:spLocks noChangeArrowheads="1"/>
            </p:cNvSpPr>
            <p:nvPr/>
          </p:nvSpPr>
          <p:spPr bwMode="auto">
            <a:xfrm>
              <a:off x="3456" y="3312"/>
              <a:ext cx="192" cy="144"/>
            </a:xfrm>
            <a:prstGeom prst="ellipse">
              <a:avLst/>
            </a:prstGeom>
            <a:solidFill>
              <a:srgbClr val="FD779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pic>
        <p:nvPicPr>
          <p:cNvPr id="82978" name="Picture 34" descr="j0300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609600"/>
            <a:ext cx="4725987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54106E-7 C -0.0007 0.10433 -0.00139 0.20865 -0.00504 0.27435 C -0.00868 0.34004 -0.01233 0.36109 -0.02222 0.39417 C -0.03212 0.42725 -0.05434 0.44275 -0.06458 0.47236 C -0.07483 0.50197 -0.08056 0.54176 -0.08386 0.57183 C -0.08715 0.6019 -0.08646 0.63637 -0.08472 0.65256 C -0.08299 0.66875 -0.07847 0.66412 -0.07361 0.66875 C -0.06875 0.67338 -0.06129 0.67777 -0.05556 0.67962 C -0.04983 0.68147 -0.04323 0.68217 -0.03941 0.67962 C -0.03559 0.67708 -0.03507 0.67407 -0.03229 0.66482 C -0.02951 0.65557 -0.02639 0.63984 -0.02309 0.62434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93963E-7 C -0.00069 0.10594 -0.00139 0.21212 -0.00503 0.27897 C -0.00868 0.34582 -0.01232 0.36711 -0.02222 0.40088 C -0.03211 0.43442 -0.05434 0.45038 -0.06458 0.48045 C -0.07482 0.51052 -0.08055 0.55101 -0.08385 0.58154 C -0.08715 0.61207 -0.08645 0.64724 -0.08472 0.66366 C -0.08298 0.68008 -0.07847 0.67546 -0.07361 0.68008 C -0.06875 0.68494 -0.06128 0.68934 -0.05555 0.69119 C -0.04982 0.69304 -0.04323 0.69396 -0.03941 0.69119 C -0.03559 0.68864 -0.03715 0.68517 -0.03229 0.67615 C -0.02743 0.66713 -0.01441 0.64515 -0.00972 0.63706 " pathEditMode="relative" rAng="0" ptsTypes="aaaaaaaaaaa">
                                      <p:cBhvr>
                                        <p:cTn id="8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3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9438E-6 C -0.00069 0.10779 -0.00139 0.21559 -0.00503 0.28336 C -0.00868 0.35137 -0.01232 0.37312 -0.02222 0.40735 C -0.03211 0.44159 -0.05434 0.45755 -0.06458 0.48808 C -0.07482 0.51862 -0.08055 0.55979 -0.08385 0.59079 C -0.08715 0.62202 -0.08645 0.65764 -0.08472 0.6743 C -0.08298 0.69118 -0.07847 0.68632 -0.07361 0.69118 C -0.06875 0.69581 -0.06128 0.70044 -0.05555 0.70229 C -0.04982 0.70414 -0.04323 0.70506 -0.03941 0.70229 C -0.03559 0.69974 -0.03281 0.69882 -0.03229 0.68702 C -0.03177 0.67522 -0.03524 0.64353 -0.03593 0.63196 " pathEditMode="relative" rAng="0" ptsTypes="aaaaaaaaaaa">
                                      <p:cBhvr>
                                        <p:cTn id="10" dur="50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2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2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829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5E-6 -4.72126E-6 L 0.12501 -0.43303 " pathEditMode="relative" ptsTypes="AA">
                                      <p:cBhvr>
                                        <p:cTn id="65" dur="2000" fill="hold"/>
                                        <p:tgtEl>
                                          <p:spTgt spid="82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2000"/>
                                        <p:tgtEl>
                                          <p:spTgt spid="82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20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3" grpId="0" animBg="1"/>
      <p:bldP spid="82953" grpId="1" animBg="1"/>
      <p:bldP spid="82954" grpId="0" animBg="1"/>
      <p:bldP spid="82954" grpId="1" animBg="1"/>
      <p:bldP spid="82955" grpId="0" animBg="1"/>
      <p:bldP spid="82955" grpId="1" animBg="1"/>
      <p:bldP spid="82957" grpId="0" animBg="1"/>
      <p:bldP spid="82957" grpId="1" animBg="1"/>
      <p:bldP spid="82958" grpId="0" animBg="1"/>
      <p:bldP spid="82958" grpId="1" animBg="1"/>
      <p:bldP spid="82959" grpId="0" animBg="1"/>
      <p:bldP spid="82959" grpId="1" animBg="1"/>
      <p:bldP spid="82960" grpId="0" animBg="1"/>
      <p:bldP spid="82960" grpId="1" animBg="1"/>
      <p:bldP spid="82961" grpId="0" animBg="1"/>
      <p:bldP spid="82961" grpId="1" animBg="1"/>
      <p:bldP spid="82962" grpId="0" animBg="1"/>
      <p:bldP spid="82962" grpId="1" animBg="1"/>
      <p:bldP spid="82963" grpId="0" animBg="1"/>
      <p:bldP spid="82963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Selective Breeding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When plants with desired characteristics are identified and crossbred with other plants having different desirable characteristics.</a:t>
            </a:r>
          </a:p>
          <a:p>
            <a:pPr>
              <a:lnSpc>
                <a:spcPct val="90000"/>
              </a:lnSpc>
            </a:pPr>
            <a:r>
              <a:rPr lang="en-US"/>
              <a:t>After several generations, all the offspring have the desired characteristic.</a:t>
            </a:r>
          </a:p>
          <a:p>
            <a:pPr>
              <a:lnSpc>
                <a:spcPct val="90000"/>
              </a:lnSpc>
            </a:pPr>
            <a:r>
              <a:rPr lang="en-US"/>
              <a:t>A risk of selective breeding is low genetic diversity.</a:t>
            </a:r>
          </a:p>
          <a:p>
            <a:pPr lvl="1">
              <a:lnSpc>
                <a:spcPct val="90000"/>
              </a:lnSpc>
            </a:pPr>
            <a:r>
              <a:rPr lang="en-US"/>
              <a:t>Species may be more susceptible to disease.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 descr="j0291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200" y="179388"/>
            <a:ext cx="1658938" cy="2043112"/>
          </a:xfrm>
          <a:prstGeom prst="rect">
            <a:avLst/>
          </a:prstGeom>
          <a:noFill/>
        </p:spPr>
      </p:pic>
      <p:pic>
        <p:nvPicPr>
          <p:cNvPr id="121861" name="Picture 5" descr="j02971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4738" y="541338"/>
            <a:ext cx="1250950" cy="1816100"/>
          </a:xfrm>
          <a:prstGeom prst="rect">
            <a:avLst/>
          </a:prstGeom>
          <a:noFill/>
        </p:spPr>
      </p:pic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685800" y="24384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Very hardy plant. Matures slowly</a:t>
            </a:r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5562600" y="24384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Less hardy plant. Matures quickly</a:t>
            </a:r>
          </a:p>
        </p:txBody>
      </p:sp>
      <p:pic>
        <p:nvPicPr>
          <p:cNvPr id="121864" name="Picture 8" descr="j0291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3108325"/>
            <a:ext cx="1658938" cy="2043113"/>
          </a:xfrm>
          <a:prstGeom prst="rect">
            <a:avLst/>
          </a:prstGeom>
          <a:noFill/>
        </p:spPr>
      </p:pic>
      <p:pic>
        <p:nvPicPr>
          <p:cNvPr id="121865" name="Picture 9" descr="j02971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413" y="3192463"/>
            <a:ext cx="1250950" cy="1816100"/>
          </a:xfrm>
          <a:prstGeom prst="rect">
            <a:avLst/>
          </a:prstGeom>
          <a:noFill/>
        </p:spPr>
      </p:pic>
      <p:pic>
        <p:nvPicPr>
          <p:cNvPr id="121866" name="Picture 10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3713" y="3128963"/>
            <a:ext cx="1500187" cy="1924050"/>
          </a:xfrm>
          <a:prstGeom prst="rect">
            <a:avLst/>
          </a:prstGeom>
          <a:noFill/>
        </p:spPr>
      </p:pic>
      <p:pic>
        <p:nvPicPr>
          <p:cNvPr id="121867" name="Picture 11" descr="j0291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2997200"/>
            <a:ext cx="1658937" cy="2043113"/>
          </a:xfrm>
          <a:prstGeom prst="rect">
            <a:avLst/>
          </a:prstGeom>
          <a:noFill/>
        </p:spPr>
      </p:pic>
      <p:pic>
        <p:nvPicPr>
          <p:cNvPr id="121868" name="Picture 12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8413" y="3157538"/>
            <a:ext cx="1500187" cy="1924050"/>
          </a:xfrm>
          <a:prstGeom prst="rect">
            <a:avLst/>
          </a:prstGeom>
          <a:noFill/>
        </p:spPr>
      </p:pic>
      <p:pic>
        <p:nvPicPr>
          <p:cNvPr id="121869" name="Picture 13" descr="j02971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4948238"/>
            <a:ext cx="1250950" cy="1816100"/>
          </a:xfrm>
          <a:prstGeom prst="rect">
            <a:avLst/>
          </a:prstGeom>
          <a:noFill/>
        </p:spPr>
      </p:pic>
      <p:pic>
        <p:nvPicPr>
          <p:cNvPr id="121870" name="Picture 14" descr="j0291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163" y="4862513"/>
            <a:ext cx="1658937" cy="2043112"/>
          </a:xfrm>
          <a:prstGeom prst="rect">
            <a:avLst/>
          </a:prstGeom>
          <a:noFill/>
        </p:spPr>
      </p:pic>
      <p:pic>
        <p:nvPicPr>
          <p:cNvPr id="121871" name="Picture 15" descr="j02971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5030788"/>
            <a:ext cx="1250950" cy="1816100"/>
          </a:xfrm>
          <a:prstGeom prst="rect">
            <a:avLst/>
          </a:prstGeom>
          <a:noFill/>
        </p:spPr>
      </p:pic>
      <p:sp>
        <p:nvSpPr>
          <p:cNvPr id="121872" name="Text Box 16"/>
          <p:cNvSpPr txBox="1">
            <a:spLocks noChangeArrowheads="1"/>
          </p:cNvSpPr>
          <p:nvPr/>
        </p:nvSpPr>
        <p:spPr bwMode="auto">
          <a:xfrm>
            <a:off x="2651125" y="2703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1873" name="Text Box 17"/>
          <p:cNvSpPr txBox="1">
            <a:spLocks noChangeArrowheads="1"/>
          </p:cNvSpPr>
          <p:nvPr/>
        </p:nvSpPr>
        <p:spPr bwMode="auto">
          <a:xfrm>
            <a:off x="2743200" y="17526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/>
              <a:t>Offspring produced</a:t>
            </a:r>
          </a:p>
        </p:txBody>
      </p:sp>
      <p:sp>
        <p:nvSpPr>
          <p:cNvPr id="121874" name="Text Box 18"/>
          <p:cNvSpPr txBox="1">
            <a:spLocks noChangeArrowheads="1"/>
          </p:cNvSpPr>
          <p:nvPr/>
        </p:nvSpPr>
        <p:spPr bwMode="auto">
          <a:xfrm>
            <a:off x="1066800" y="2743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Very hardy plant. Matures slowly</a:t>
            </a:r>
          </a:p>
        </p:txBody>
      </p:sp>
      <p:sp>
        <p:nvSpPr>
          <p:cNvPr id="121875" name="Text Box 19"/>
          <p:cNvSpPr txBox="1">
            <a:spLocks noChangeArrowheads="1"/>
          </p:cNvSpPr>
          <p:nvPr/>
        </p:nvSpPr>
        <p:spPr bwMode="auto">
          <a:xfrm>
            <a:off x="6324600" y="2743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Very hardy plant. Matures slowly</a:t>
            </a:r>
          </a:p>
        </p:txBody>
      </p:sp>
      <p:sp>
        <p:nvSpPr>
          <p:cNvPr id="121876" name="Text Box 20"/>
          <p:cNvSpPr txBox="1">
            <a:spLocks noChangeArrowheads="1"/>
          </p:cNvSpPr>
          <p:nvPr/>
        </p:nvSpPr>
        <p:spPr bwMode="auto">
          <a:xfrm>
            <a:off x="4419600" y="62484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Very hardy plant. Matures slowly</a:t>
            </a:r>
          </a:p>
        </p:txBody>
      </p:sp>
      <p:sp>
        <p:nvSpPr>
          <p:cNvPr id="121877" name="Text Box 21"/>
          <p:cNvSpPr txBox="1">
            <a:spLocks noChangeArrowheads="1"/>
          </p:cNvSpPr>
          <p:nvPr/>
        </p:nvSpPr>
        <p:spPr bwMode="auto">
          <a:xfrm>
            <a:off x="2819400" y="2743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Less hardy plant. Matures quickly</a:t>
            </a:r>
          </a:p>
        </p:txBody>
      </p:sp>
      <p:sp>
        <p:nvSpPr>
          <p:cNvPr id="121878" name="Text Box 22"/>
          <p:cNvSpPr txBox="1">
            <a:spLocks noChangeArrowheads="1"/>
          </p:cNvSpPr>
          <p:nvPr/>
        </p:nvSpPr>
        <p:spPr bwMode="auto">
          <a:xfrm>
            <a:off x="533400" y="6172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Less hardy plant. Matures quickly</a:t>
            </a:r>
          </a:p>
        </p:txBody>
      </p:sp>
      <p:sp>
        <p:nvSpPr>
          <p:cNvPr id="121879" name="Text Box 23"/>
          <p:cNvSpPr txBox="1">
            <a:spLocks noChangeArrowheads="1"/>
          </p:cNvSpPr>
          <p:nvPr/>
        </p:nvSpPr>
        <p:spPr bwMode="auto">
          <a:xfrm>
            <a:off x="68580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Less hardy plant. Matures quickly</a:t>
            </a:r>
          </a:p>
        </p:txBody>
      </p:sp>
      <p:sp>
        <p:nvSpPr>
          <p:cNvPr id="121880" name="Text Box 24"/>
          <p:cNvSpPr txBox="1">
            <a:spLocks noChangeArrowheads="1"/>
          </p:cNvSpPr>
          <p:nvPr/>
        </p:nvSpPr>
        <p:spPr bwMode="auto">
          <a:xfrm>
            <a:off x="4495800" y="2743200"/>
            <a:ext cx="1447800" cy="495300"/>
          </a:xfrm>
          <a:prstGeom prst="rect">
            <a:avLst/>
          </a:prstGeom>
          <a:noFill/>
          <a:ln w="38100">
            <a:solidFill>
              <a:srgbClr val="FC140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Very hardy plant. Matures quickly</a:t>
            </a:r>
          </a:p>
        </p:txBody>
      </p:sp>
      <p:sp>
        <p:nvSpPr>
          <p:cNvPr id="121881" name="Text Box 25"/>
          <p:cNvSpPr txBox="1">
            <a:spLocks noChangeArrowheads="1"/>
          </p:cNvSpPr>
          <p:nvPr/>
        </p:nvSpPr>
        <p:spPr bwMode="auto">
          <a:xfrm>
            <a:off x="7696200" y="2819400"/>
            <a:ext cx="1447800" cy="495300"/>
          </a:xfrm>
          <a:prstGeom prst="rect">
            <a:avLst/>
          </a:prstGeom>
          <a:noFill/>
          <a:ln w="38100">
            <a:solidFill>
              <a:srgbClr val="FC140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Very hardy plant. Matures quickly</a:t>
            </a:r>
          </a:p>
        </p:txBody>
      </p:sp>
      <p:sp>
        <p:nvSpPr>
          <p:cNvPr id="121882" name="Text Box 26"/>
          <p:cNvSpPr txBox="1">
            <a:spLocks noChangeArrowheads="1"/>
          </p:cNvSpPr>
          <p:nvPr/>
        </p:nvSpPr>
        <p:spPr bwMode="auto">
          <a:xfrm>
            <a:off x="2590800" y="228600"/>
            <a:ext cx="3581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Only the new plant with the desired characteristics are kept and crossbred together.</a:t>
            </a:r>
          </a:p>
        </p:txBody>
      </p:sp>
      <p:pic>
        <p:nvPicPr>
          <p:cNvPr id="121898" name="Picture 42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200400"/>
            <a:ext cx="1500188" cy="1924050"/>
          </a:xfrm>
          <a:prstGeom prst="rect">
            <a:avLst/>
          </a:prstGeom>
          <a:noFill/>
        </p:spPr>
      </p:pic>
      <p:pic>
        <p:nvPicPr>
          <p:cNvPr id="121899" name="Picture 43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200400"/>
            <a:ext cx="1500188" cy="1924050"/>
          </a:xfrm>
          <a:prstGeom prst="rect">
            <a:avLst/>
          </a:prstGeom>
          <a:noFill/>
        </p:spPr>
      </p:pic>
      <p:pic>
        <p:nvPicPr>
          <p:cNvPr id="121900" name="Picture 44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1500188" cy="1924050"/>
          </a:xfrm>
          <a:prstGeom prst="rect">
            <a:avLst/>
          </a:prstGeom>
          <a:noFill/>
        </p:spPr>
      </p:pic>
      <p:pic>
        <p:nvPicPr>
          <p:cNvPr id="121901" name="Picture 45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13" y="3200400"/>
            <a:ext cx="1500187" cy="1924050"/>
          </a:xfrm>
          <a:prstGeom prst="rect">
            <a:avLst/>
          </a:prstGeom>
          <a:noFill/>
        </p:spPr>
      </p:pic>
      <p:pic>
        <p:nvPicPr>
          <p:cNvPr id="121902" name="Picture 46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933950"/>
            <a:ext cx="1500188" cy="1924050"/>
          </a:xfrm>
          <a:prstGeom prst="rect">
            <a:avLst/>
          </a:prstGeom>
          <a:noFill/>
        </p:spPr>
      </p:pic>
      <p:pic>
        <p:nvPicPr>
          <p:cNvPr id="121905" name="Picture 49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124200"/>
            <a:ext cx="1500188" cy="1924050"/>
          </a:xfrm>
          <a:prstGeom prst="rect">
            <a:avLst/>
          </a:prstGeom>
          <a:noFill/>
        </p:spPr>
      </p:pic>
      <p:pic>
        <p:nvPicPr>
          <p:cNvPr id="121906" name="Picture 50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4933950"/>
            <a:ext cx="1500188" cy="1924050"/>
          </a:xfrm>
          <a:prstGeom prst="rect">
            <a:avLst/>
          </a:prstGeom>
          <a:noFill/>
        </p:spPr>
      </p:pic>
      <p:pic>
        <p:nvPicPr>
          <p:cNvPr id="121907" name="Picture 51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124200"/>
            <a:ext cx="1500188" cy="1924050"/>
          </a:xfrm>
          <a:prstGeom prst="rect">
            <a:avLst/>
          </a:prstGeom>
          <a:noFill/>
        </p:spPr>
      </p:pic>
      <p:pic>
        <p:nvPicPr>
          <p:cNvPr id="121908" name="Picture 52" descr="j02994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933950"/>
            <a:ext cx="1500188" cy="1924050"/>
          </a:xfrm>
          <a:prstGeom prst="rect">
            <a:avLst/>
          </a:prstGeom>
          <a:noFill/>
        </p:spPr>
      </p:pic>
      <p:sp>
        <p:nvSpPr>
          <p:cNvPr id="121909" name="Text Box 53"/>
          <p:cNvSpPr txBox="1">
            <a:spLocks noChangeArrowheads="1"/>
          </p:cNvSpPr>
          <p:nvPr/>
        </p:nvSpPr>
        <p:spPr bwMode="auto">
          <a:xfrm>
            <a:off x="2895600" y="1143000"/>
            <a:ext cx="3886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All the plants are now very hardy and mature quickly.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44969E-6 L 0.24167 0.26648 " pathEditMode="relative" ptsTypes="AA">
                                      <p:cBhvr>
                                        <p:cTn id="10" dur="2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24 L -0.28316 0.22183 " pathEditMode="relative" ptsTypes="AA">
                                      <p:cBhvr>
                                        <p:cTn id="12" dur="20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218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1218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8654E-6 L -0.09166 -0.31089 " pathEditMode="relative" ptsTypes="AA">
                                      <p:cBhvr>
                                        <p:cTn id="109" dur="20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5.6211E-7 L -0.44999 -0.3331 " pathEditMode="relative" ptsTypes="AA">
                                      <p:cBhvr>
                                        <p:cTn id="111" dur="20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2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2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121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121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12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2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12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12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12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/>
      <p:bldP spid="121863" grpId="0"/>
      <p:bldP spid="121873" grpId="0"/>
      <p:bldP spid="121873" grpId="1"/>
      <p:bldP spid="121874" grpId="0"/>
      <p:bldP spid="121874" grpId="1"/>
      <p:bldP spid="121875" grpId="0"/>
      <p:bldP spid="121875" grpId="1"/>
      <p:bldP spid="121876" grpId="0"/>
      <p:bldP spid="121876" grpId="1"/>
      <p:bldP spid="121877" grpId="0"/>
      <p:bldP spid="121877" grpId="1"/>
      <p:bldP spid="121878" grpId="0"/>
      <p:bldP spid="121878" grpId="1"/>
      <p:bldP spid="121879" grpId="0"/>
      <p:bldP spid="121879" grpId="1"/>
      <p:bldP spid="121880" grpId="0" animBg="1"/>
      <p:bldP spid="121880" grpId="1" animBg="1"/>
      <p:bldP spid="121881" grpId="0" animBg="1"/>
      <p:bldP spid="121881" grpId="1" animBg="1"/>
      <p:bldP spid="121882" grpId="0"/>
      <p:bldP spid="121882" grpId="1"/>
      <p:bldP spid="12190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Asexual Plant Reproduction Techniques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are </a:t>
            </a:r>
            <a:r>
              <a:rPr lang="en-US" u="sng"/>
              <a:t>asexual</a:t>
            </a:r>
            <a:r>
              <a:rPr lang="en-US"/>
              <a:t> methods to reproduce plants with </a:t>
            </a:r>
            <a:r>
              <a:rPr lang="en-US" u="sng"/>
              <a:t>desirable characteristics</a:t>
            </a:r>
            <a:r>
              <a:rPr lang="en-US"/>
              <a:t>.</a:t>
            </a:r>
          </a:p>
          <a:p>
            <a:pPr lvl="1"/>
            <a:r>
              <a:rPr lang="en-US" u="sng"/>
              <a:t>Cloning</a:t>
            </a:r>
            <a:r>
              <a:rPr lang="en-US"/>
              <a:t>- </a:t>
            </a:r>
            <a:r>
              <a:rPr lang="en-US" u="sng"/>
              <a:t>Cuttings</a:t>
            </a:r>
            <a:r>
              <a:rPr lang="en-US"/>
              <a:t> from one plant are used to produce more plants.</a:t>
            </a:r>
          </a:p>
          <a:p>
            <a:pPr lvl="1"/>
            <a:r>
              <a:rPr lang="en-US" u="sng"/>
              <a:t>Grafting</a:t>
            </a:r>
            <a:r>
              <a:rPr lang="en-US"/>
              <a:t>- Desirable branches are </a:t>
            </a:r>
            <a:r>
              <a:rPr lang="en-US" u="sng"/>
              <a:t>grafted</a:t>
            </a:r>
            <a:r>
              <a:rPr lang="en-US"/>
              <a:t> (attached) to plants with desirable root systems.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Human Reproduction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Human reproduction uses separate sexes.</a:t>
            </a:r>
          </a:p>
          <a:p>
            <a:r>
              <a:rPr lang="en-US"/>
              <a:t>There are two sexes that contain different sex cells.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Male Reproduction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sz="2800"/>
              <a:t>The male sex cell is known as a </a:t>
            </a:r>
            <a:r>
              <a:rPr lang="en-US" sz="2800" u="sng"/>
              <a:t>sperm cell</a:t>
            </a:r>
            <a:r>
              <a:rPr lang="en-US" sz="2800"/>
              <a:t>.</a:t>
            </a:r>
          </a:p>
          <a:p>
            <a:pPr marL="609600" indent="-609600"/>
            <a:r>
              <a:rPr lang="en-US" sz="2800"/>
              <a:t>It is made up of 3 parts:</a:t>
            </a:r>
          </a:p>
          <a:p>
            <a:pPr marL="609600" indent="-609600">
              <a:buFontTx/>
              <a:buAutoNum type="arabicPeriod"/>
            </a:pPr>
            <a:r>
              <a:rPr lang="en-US" sz="2800" u="sng"/>
              <a:t>Capsule (head)-</a:t>
            </a:r>
            <a:r>
              <a:rPr lang="en-US" sz="2800"/>
              <a:t> contains chromosomes to be transferred.</a:t>
            </a:r>
          </a:p>
          <a:p>
            <a:pPr marL="609600" indent="-609600">
              <a:buFontTx/>
              <a:buAutoNum type="arabicPeriod"/>
            </a:pPr>
            <a:r>
              <a:rPr lang="en-US" sz="2800" u="sng"/>
              <a:t>Energy source-</a:t>
            </a:r>
            <a:r>
              <a:rPr lang="en-US" sz="2800"/>
              <a:t> There is just enough energy stored to make the trip for fertilization.</a:t>
            </a:r>
          </a:p>
          <a:p>
            <a:pPr marL="609600" indent="-609600">
              <a:buFontTx/>
              <a:buAutoNum type="arabicPeriod"/>
            </a:pPr>
            <a:r>
              <a:rPr lang="en-US" sz="2800" u="sng"/>
              <a:t>Flagellum</a:t>
            </a:r>
            <a:r>
              <a:rPr lang="en-US" sz="2800"/>
              <a:t>- used to propels the sperm cell.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Oval 4"/>
          <p:cNvSpPr>
            <a:spLocks noChangeArrowheads="1"/>
          </p:cNvSpPr>
          <p:nvPr/>
        </p:nvSpPr>
        <p:spPr bwMode="auto">
          <a:xfrm>
            <a:off x="1447800" y="990600"/>
            <a:ext cx="3124200" cy="1371600"/>
          </a:xfrm>
          <a:prstGeom prst="ellipse">
            <a:avLst/>
          </a:prstGeom>
          <a:solidFill>
            <a:srgbClr val="A68E80">
              <a:alpha val="60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21" name="Freeform 5"/>
          <p:cNvSpPr>
            <a:spLocks/>
          </p:cNvSpPr>
          <p:nvPr/>
        </p:nvSpPr>
        <p:spPr bwMode="auto">
          <a:xfrm>
            <a:off x="1727200" y="1092200"/>
            <a:ext cx="2501900" cy="1181100"/>
          </a:xfrm>
          <a:custGeom>
            <a:avLst/>
            <a:gdLst/>
            <a:ahLst/>
            <a:cxnLst>
              <a:cxn ang="0">
                <a:pos x="496" y="128"/>
              </a:cxn>
              <a:cxn ang="0">
                <a:pos x="1408" y="128"/>
              </a:cxn>
              <a:cxn ang="0">
                <a:pos x="1072" y="416"/>
              </a:cxn>
              <a:cxn ang="0">
                <a:pos x="304" y="272"/>
              </a:cxn>
              <a:cxn ang="0">
                <a:pos x="352" y="560"/>
              </a:cxn>
              <a:cxn ang="0">
                <a:pos x="784" y="224"/>
              </a:cxn>
              <a:cxn ang="0">
                <a:pos x="1024" y="512"/>
              </a:cxn>
              <a:cxn ang="0">
                <a:pos x="736" y="656"/>
              </a:cxn>
              <a:cxn ang="0">
                <a:pos x="352" y="224"/>
              </a:cxn>
              <a:cxn ang="0">
                <a:pos x="736" y="128"/>
              </a:cxn>
              <a:cxn ang="0">
                <a:pos x="1024" y="320"/>
              </a:cxn>
              <a:cxn ang="0">
                <a:pos x="1264" y="560"/>
              </a:cxn>
              <a:cxn ang="0">
                <a:pos x="1456" y="368"/>
              </a:cxn>
              <a:cxn ang="0">
                <a:pos x="1024" y="272"/>
              </a:cxn>
              <a:cxn ang="0">
                <a:pos x="352" y="464"/>
              </a:cxn>
              <a:cxn ang="0">
                <a:pos x="64" y="416"/>
              </a:cxn>
              <a:cxn ang="0">
                <a:pos x="304" y="128"/>
              </a:cxn>
              <a:cxn ang="0">
                <a:pos x="640" y="224"/>
              </a:cxn>
              <a:cxn ang="0">
                <a:pos x="832" y="608"/>
              </a:cxn>
              <a:cxn ang="0">
                <a:pos x="1216" y="656"/>
              </a:cxn>
              <a:cxn ang="0">
                <a:pos x="1024" y="80"/>
              </a:cxn>
              <a:cxn ang="0">
                <a:pos x="1312" y="176"/>
              </a:cxn>
              <a:cxn ang="0">
                <a:pos x="1552" y="272"/>
              </a:cxn>
              <a:cxn ang="0">
                <a:pos x="1456" y="512"/>
              </a:cxn>
              <a:cxn ang="0">
                <a:pos x="1072" y="608"/>
              </a:cxn>
              <a:cxn ang="0">
                <a:pos x="784" y="704"/>
              </a:cxn>
              <a:cxn ang="0">
                <a:pos x="496" y="656"/>
              </a:cxn>
              <a:cxn ang="0">
                <a:pos x="640" y="272"/>
              </a:cxn>
              <a:cxn ang="0">
                <a:pos x="880" y="80"/>
              </a:cxn>
              <a:cxn ang="0">
                <a:pos x="544" y="80"/>
              </a:cxn>
              <a:cxn ang="0">
                <a:pos x="160" y="176"/>
              </a:cxn>
              <a:cxn ang="0">
                <a:pos x="16" y="368"/>
              </a:cxn>
              <a:cxn ang="0">
                <a:pos x="256" y="560"/>
              </a:cxn>
              <a:cxn ang="0">
                <a:pos x="688" y="416"/>
              </a:cxn>
              <a:cxn ang="0">
                <a:pos x="832" y="224"/>
              </a:cxn>
              <a:cxn ang="0">
                <a:pos x="928" y="176"/>
              </a:cxn>
            </a:cxnLst>
            <a:rect l="0" t="0" r="r" b="b"/>
            <a:pathLst>
              <a:path w="1576" h="744">
                <a:moveTo>
                  <a:pt x="496" y="128"/>
                </a:moveTo>
                <a:cubicBezTo>
                  <a:pt x="904" y="104"/>
                  <a:pt x="1312" y="80"/>
                  <a:pt x="1408" y="128"/>
                </a:cubicBezTo>
                <a:cubicBezTo>
                  <a:pt x="1504" y="176"/>
                  <a:pt x="1256" y="392"/>
                  <a:pt x="1072" y="416"/>
                </a:cubicBezTo>
                <a:cubicBezTo>
                  <a:pt x="888" y="440"/>
                  <a:pt x="424" y="248"/>
                  <a:pt x="304" y="272"/>
                </a:cubicBezTo>
                <a:cubicBezTo>
                  <a:pt x="184" y="296"/>
                  <a:pt x="272" y="568"/>
                  <a:pt x="352" y="560"/>
                </a:cubicBezTo>
                <a:cubicBezTo>
                  <a:pt x="432" y="552"/>
                  <a:pt x="672" y="232"/>
                  <a:pt x="784" y="224"/>
                </a:cubicBezTo>
                <a:cubicBezTo>
                  <a:pt x="896" y="216"/>
                  <a:pt x="1032" y="440"/>
                  <a:pt x="1024" y="512"/>
                </a:cubicBezTo>
                <a:cubicBezTo>
                  <a:pt x="1016" y="584"/>
                  <a:pt x="848" y="704"/>
                  <a:pt x="736" y="656"/>
                </a:cubicBezTo>
                <a:cubicBezTo>
                  <a:pt x="624" y="608"/>
                  <a:pt x="352" y="312"/>
                  <a:pt x="352" y="224"/>
                </a:cubicBezTo>
                <a:cubicBezTo>
                  <a:pt x="352" y="136"/>
                  <a:pt x="624" y="112"/>
                  <a:pt x="736" y="128"/>
                </a:cubicBezTo>
                <a:cubicBezTo>
                  <a:pt x="848" y="144"/>
                  <a:pt x="936" y="248"/>
                  <a:pt x="1024" y="320"/>
                </a:cubicBezTo>
                <a:cubicBezTo>
                  <a:pt x="1112" y="392"/>
                  <a:pt x="1192" y="552"/>
                  <a:pt x="1264" y="560"/>
                </a:cubicBezTo>
                <a:cubicBezTo>
                  <a:pt x="1336" y="568"/>
                  <a:pt x="1496" y="416"/>
                  <a:pt x="1456" y="368"/>
                </a:cubicBezTo>
                <a:cubicBezTo>
                  <a:pt x="1416" y="320"/>
                  <a:pt x="1208" y="256"/>
                  <a:pt x="1024" y="272"/>
                </a:cubicBezTo>
                <a:cubicBezTo>
                  <a:pt x="840" y="288"/>
                  <a:pt x="512" y="440"/>
                  <a:pt x="352" y="464"/>
                </a:cubicBezTo>
                <a:cubicBezTo>
                  <a:pt x="192" y="488"/>
                  <a:pt x="72" y="472"/>
                  <a:pt x="64" y="416"/>
                </a:cubicBezTo>
                <a:cubicBezTo>
                  <a:pt x="56" y="360"/>
                  <a:pt x="208" y="160"/>
                  <a:pt x="304" y="128"/>
                </a:cubicBezTo>
                <a:cubicBezTo>
                  <a:pt x="400" y="96"/>
                  <a:pt x="552" y="144"/>
                  <a:pt x="640" y="224"/>
                </a:cubicBezTo>
                <a:cubicBezTo>
                  <a:pt x="728" y="304"/>
                  <a:pt x="736" y="536"/>
                  <a:pt x="832" y="608"/>
                </a:cubicBezTo>
                <a:cubicBezTo>
                  <a:pt x="928" y="680"/>
                  <a:pt x="1184" y="744"/>
                  <a:pt x="1216" y="656"/>
                </a:cubicBezTo>
                <a:cubicBezTo>
                  <a:pt x="1248" y="568"/>
                  <a:pt x="1008" y="160"/>
                  <a:pt x="1024" y="80"/>
                </a:cubicBezTo>
                <a:cubicBezTo>
                  <a:pt x="1040" y="0"/>
                  <a:pt x="1224" y="144"/>
                  <a:pt x="1312" y="176"/>
                </a:cubicBezTo>
                <a:cubicBezTo>
                  <a:pt x="1400" y="208"/>
                  <a:pt x="1528" y="216"/>
                  <a:pt x="1552" y="272"/>
                </a:cubicBezTo>
                <a:cubicBezTo>
                  <a:pt x="1576" y="328"/>
                  <a:pt x="1536" y="456"/>
                  <a:pt x="1456" y="512"/>
                </a:cubicBezTo>
                <a:cubicBezTo>
                  <a:pt x="1376" y="568"/>
                  <a:pt x="1184" y="576"/>
                  <a:pt x="1072" y="608"/>
                </a:cubicBezTo>
                <a:cubicBezTo>
                  <a:pt x="960" y="640"/>
                  <a:pt x="880" y="696"/>
                  <a:pt x="784" y="704"/>
                </a:cubicBezTo>
                <a:cubicBezTo>
                  <a:pt x="688" y="712"/>
                  <a:pt x="520" y="728"/>
                  <a:pt x="496" y="656"/>
                </a:cubicBezTo>
                <a:cubicBezTo>
                  <a:pt x="472" y="584"/>
                  <a:pt x="576" y="368"/>
                  <a:pt x="640" y="272"/>
                </a:cubicBezTo>
                <a:cubicBezTo>
                  <a:pt x="704" y="176"/>
                  <a:pt x="896" y="112"/>
                  <a:pt x="880" y="80"/>
                </a:cubicBezTo>
                <a:cubicBezTo>
                  <a:pt x="864" y="48"/>
                  <a:pt x="664" y="64"/>
                  <a:pt x="544" y="80"/>
                </a:cubicBezTo>
                <a:cubicBezTo>
                  <a:pt x="424" y="96"/>
                  <a:pt x="248" y="128"/>
                  <a:pt x="160" y="176"/>
                </a:cubicBezTo>
                <a:cubicBezTo>
                  <a:pt x="72" y="224"/>
                  <a:pt x="0" y="304"/>
                  <a:pt x="16" y="368"/>
                </a:cubicBezTo>
                <a:cubicBezTo>
                  <a:pt x="32" y="432"/>
                  <a:pt x="144" y="552"/>
                  <a:pt x="256" y="560"/>
                </a:cubicBezTo>
                <a:cubicBezTo>
                  <a:pt x="368" y="568"/>
                  <a:pt x="592" y="472"/>
                  <a:pt x="688" y="416"/>
                </a:cubicBezTo>
                <a:cubicBezTo>
                  <a:pt x="784" y="360"/>
                  <a:pt x="792" y="264"/>
                  <a:pt x="832" y="224"/>
                </a:cubicBezTo>
                <a:cubicBezTo>
                  <a:pt x="872" y="184"/>
                  <a:pt x="900" y="180"/>
                  <a:pt x="928" y="1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2" name="AutoShape 6"/>
          <p:cNvSpPr>
            <a:spLocks noChangeArrowheads="1"/>
          </p:cNvSpPr>
          <p:nvPr/>
        </p:nvSpPr>
        <p:spPr bwMode="auto">
          <a:xfrm rot="5400000">
            <a:off x="4857750" y="1085850"/>
            <a:ext cx="266700" cy="1143000"/>
          </a:xfrm>
          <a:prstGeom prst="can">
            <a:avLst>
              <a:gd name="adj" fmla="val 10714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23" name="Freeform 7"/>
          <p:cNvSpPr>
            <a:spLocks/>
          </p:cNvSpPr>
          <p:nvPr/>
        </p:nvSpPr>
        <p:spPr bwMode="auto">
          <a:xfrm>
            <a:off x="3822700" y="1409700"/>
            <a:ext cx="4254500" cy="3860800"/>
          </a:xfrm>
          <a:custGeom>
            <a:avLst/>
            <a:gdLst/>
            <a:ahLst/>
            <a:cxnLst>
              <a:cxn ang="0">
                <a:pos x="1000" y="216"/>
              </a:cxn>
              <a:cxn ang="0">
                <a:pos x="1528" y="264"/>
              </a:cxn>
              <a:cxn ang="0">
                <a:pos x="424" y="1800"/>
              </a:cxn>
              <a:cxn ang="0">
                <a:pos x="376" y="2376"/>
              </a:cxn>
              <a:cxn ang="0">
                <a:pos x="2680" y="2136"/>
              </a:cxn>
            </a:cxnLst>
            <a:rect l="0" t="0" r="r" b="b"/>
            <a:pathLst>
              <a:path w="2680" h="2432">
                <a:moveTo>
                  <a:pt x="1000" y="216"/>
                </a:moveTo>
                <a:cubicBezTo>
                  <a:pt x="1312" y="108"/>
                  <a:pt x="1624" y="0"/>
                  <a:pt x="1528" y="264"/>
                </a:cubicBezTo>
                <a:cubicBezTo>
                  <a:pt x="1432" y="528"/>
                  <a:pt x="616" y="1448"/>
                  <a:pt x="424" y="1800"/>
                </a:cubicBezTo>
                <a:cubicBezTo>
                  <a:pt x="232" y="2152"/>
                  <a:pt x="0" y="2320"/>
                  <a:pt x="376" y="2376"/>
                </a:cubicBezTo>
                <a:cubicBezTo>
                  <a:pt x="752" y="2432"/>
                  <a:pt x="1716" y="2284"/>
                  <a:pt x="2680" y="2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4" name="Freeform 8"/>
          <p:cNvSpPr>
            <a:spLocks/>
          </p:cNvSpPr>
          <p:nvPr/>
        </p:nvSpPr>
        <p:spPr bwMode="auto">
          <a:xfrm>
            <a:off x="4330700" y="1371600"/>
            <a:ext cx="3670300" cy="3695700"/>
          </a:xfrm>
          <a:custGeom>
            <a:avLst/>
            <a:gdLst/>
            <a:ahLst/>
            <a:cxnLst>
              <a:cxn ang="0">
                <a:pos x="680" y="144"/>
              </a:cxn>
              <a:cxn ang="0">
                <a:pos x="1160" y="0"/>
              </a:cxn>
              <a:cxn ang="0">
                <a:pos x="1400" y="144"/>
              </a:cxn>
              <a:cxn ang="0">
                <a:pos x="1016" y="816"/>
              </a:cxn>
              <a:cxn ang="0">
                <a:pos x="248" y="1824"/>
              </a:cxn>
              <a:cxn ang="0">
                <a:pos x="56" y="2256"/>
              </a:cxn>
              <a:cxn ang="0">
                <a:pos x="584" y="2256"/>
              </a:cxn>
              <a:cxn ang="0">
                <a:pos x="2312" y="2160"/>
              </a:cxn>
            </a:cxnLst>
            <a:rect l="0" t="0" r="r" b="b"/>
            <a:pathLst>
              <a:path w="2312" h="2328">
                <a:moveTo>
                  <a:pt x="680" y="144"/>
                </a:moveTo>
                <a:cubicBezTo>
                  <a:pt x="860" y="72"/>
                  <a:pt x="1040" y="0"/>
                  <a:pt x="1160" y="0"/>
                </a:cubicBezTo>
                <a:cubicBezTo>
                  <a:pt x="1280" y="0"/>
                  <a:pt x="1424" y="8"/>
                  <a:pt x="1400" y="144"/>
                </a:cubicBezTo>
                <a:cubicBezTo>
                  <a:pt x="1376" y="280"/>
                  <a:pt x="1208" y="536"/>
                  <a:pt x="1016" y="816"/>
                </a:cubicBezTo>
                <a:cubicBezTo>
                  <a:pt x="824" y="1096"/>
                  <a:pt x="408" y="1584"/>
                  <a:pt x="248" y="1824"/>
                </a:cubicBezTo>
                <a:cubicBezTo>
                  <a:pt x="88" y="2064"/>
                  <a:pt x="0" y="2184"/>
                  <a:pt x="56" y="2256"/>
                </a:cubicBezTo>
                <a:cubicBezTo>
                  <a:pt x="112" y="2328"/>
                  <a:pt x="208" y="2272"/>
                  <a:pt x="584" y="2256"/>
                </a:cubicBezTo>
                <a:cubicBezTo>
                  <a:pt x="960" y="2240"/>
                  <a:pt x="1636" y="2200"/>
                  <a:pt x="2312" y="216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>
            <a:off x="5410200" y="1600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1143000" y="533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Capsule</a:t>
            </a:r>
          </a:p>
        </p:txBody>
      </p:sp>
      <p:sp>
        <p:nvSpPr>
          <p:cNvPr id="86028" name="Line 12"/>
          <p:cNvSpPr>
            <a:spLocks noChangeShapeType="1"/>
          </p:cNvSpPr>
          <p:nvPr/>
        </p:nvSpPr>
        <p:spPr bwMode="auto">
          <a:xfrm>
            <a:off x="1752600" y="838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48200" y="4572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Energy source</a:t>
            </a:r>
          </a:p>
        </p:txBody>
      </p:sp>
      <p:sp>
        <p:nvSpPr>
          <p:cNvPr id="86030" name="Line 14"/>
          <p:cNvSpPr>
            <a:spLocks noChangeShapeType="1"/>
          </p:cNvSpPr>
          <p:nvPr/>
        </p:nvSpPr>
        <p:spPr bwMode="auto">
          <a:xfrm flipH="1">
            <a:off x="5029200" y="762000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31" name="Text Box 15"/>
          <p:cNvSpPr txBox="1">
            <a:spLocks noChangeArrowheads="1"/>
          </p:cNvSpPr>
          <p:nvPr/>
        </p:nvSpPr>
        <p:spPr bwMode="auto">
          <a:xfrm>
            <a:off x="5791200" y="3048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Flagellum</a:t>
            </a:r>
          </a:p>
        </p:txBody>
      </p:sp>
      <p:sp>
        <p:nvSpPr>
          <p:cNvPr id="86032" name="Line 16"/>
          <p:cNvSpPr>
            <a:spLocks noChangeShapeType="1"/>
          </p:cNvSpPr>
          <p:nvPr/>
        </p:nvSpPr>
        <p:spPr bwMode="auto">
          <a:xfrm flipH="1">
            <a:off x="5486400" y="3276600"/>
            <a:ext cx="381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 </a:t>
            </a:r>
            <a:r>
              <a:rPr lang="en-US" sz="2800" u="sng"/>
              <a:t>sperm</a:t>
            </a:r>
            <a:r>
              <a:rPr lang="en-US" sz="2800"/>
              <a:t> cells are made in the </a:t>
            </a:r>
            <a:r>
              <a:rPr lang="en-US" sz="2800" u="sng"/>
              <a:t>testes</a:t>
            </a:r>
            <a:r>
              <a:rPr lang="en-US" sz="2800"/>
              <a:t> of the male mammal.</a:t>
            </a:r>
          </a:p>
          <a:p>
            <a:pPr lvl="1"/>
            <a:r>
              <a:rPr lang="en-US" sz="2400"/>
              <a:t>The testes are the primary reproductive organ of male mammals.</a:t>
            </a:r>
          </a:p>
          <a:p>
            <a:r>
              <a:rPr lang="en-US" sz="2800"/>
              <a:t>The </a:t>
            </a:r>
            <a:r>
              <a:rPr lang="en-US" sz="2800" u="sng"/>
              <a:t>testes</a:t>
            </a:r>
            <a:r>
              <a:rPr lang="en-US" sz="2800"/>
              <a:t> are filled with </a:t>
            </a:r>
            <a:r>
              <a:rPr lang="en-US" sz="2800" u="sng"/>
              <a:t>seminiferous tubes</a:t>
            </a:r>
            <a:r>
              <a:rPr lang="en-US" sz="2800"/>
              <a:t>.</a:t>
            </a:r>
          </a:p>
          <a:p>
            <a:pPr lvl="1"/>
            <a:r>
              <a:rPr lang="en-US" sz="2400"/>
              <a:t>Tiny tubes twisted around inside of the testis</a:t>
            </a:r>
          </a:p>
          <a:p>
            <a:r>
              <a:rPr lang="en-US" sz="2800"/>
              <a:t>The </a:t>
            </a:r>
            <a:r>
              <a:rPr lang="en-US" sz="2800" u="sng"/>
              <a:t>seminiferous tubes</a:t>
            </a:r>
            <a:r>
              <a:rPr lang="en-US" sz="2800"/>
              <a:t> are lined inside with </a:t>
            </a:r>
            <a:r>
              <a:rPr lang="en-US" sz="2800" u="sng"/>
              <a:t>reproductive cells</a:t>
            </a:r>
            <a:r>
              <a:rPr lang="en-US" sz="2800"/>
              <a:t> produced through meiosis.</a:t>
            </a:r>
          </a:p>
          <a:p>
            <a:pPr lvl="1"/>
            <a:r>
              <a:rPr lang="en-US" sz="2400"/>
              <a:t>The reproductive cells are haploid (23 chromosomes)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John Needham (1713-1781)-</a:t>
            </a:r>
            <a:r>
              <a:rPr lang="en-US"/>
              <a:t> microscopic living things can come from non-living things</a:t>
            </a:r>
            <a:endParaRPr lang="en-US" u="sng"/>
          </a:p>
          <a:p>
            <a:r>
              <a:rPr lang="en-US" u="sng"/>
              <a:t>Lazzaro Spallanzani (1729-1799)-</a:t>
            </a:r>
            <a:r>
              <a:rPr lang="en-US"/>
              <a:t> microscopic living things did not come from non-living things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68" name="Oval 80"/>
          <p:cNvSpPr>
            <a:spLocks noChangeArrowheads="1"/>
          </p:cNvSpPr>
          <p:nvPr/>
        </p:nvSpPr>
        <p:spPr bwMode="auto">
          <a:xfrm>
            <a:off x="6781800" y="4800600"/>
            <a:ext cx="1524000" cy="1447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32766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The </a:t>
            </a:r>
            <a:r>
              <a:rPr lang="en-US" u="sng"/>
              <a:t>sperm</a:t>
            </a:r>
            <a:r>
              <a:rPr lang="en-US"/>
              <a:t> cells are made in the </a:t>
            </a:r>
            <a:r>
              <a:rPr lang="en-US" u="sng"/>
              <a:t>testes</a:t>
            </a:r>
            <a:r>
              <a:rPr lang="en-US"/>
              <a:t> of the male mammal.</a:t>
            </a:r>
          </a:p>
          <a:p>
            <a:pPr lvl="4">
              <a:buFontTx/>
              <a:buChar char="•"/>
            </a:pPr>
            <a:r>
              <a:rPr lang="en-US"/>
              <a:t>The testes are the primary reproductive organ of male mammals.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89094" name="Picture 6" descr="image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350" y="0"/>
            <a:ext cx="3803650" cy="6858000"/>
          </a:xfrm>
          <a:prstGeom prst="rect">
            <a:avLst/>
          </a:prstGeom>
          <a:noFill/>
        </p:spPr>
      </p:pic>
      <p:sp>
        <p:nvSpPr>
          <p:cNvPr id="89095" name="Oval 7"/>
          <p:cNvSpPr>
            <a:spLocks noChangeArrowheads="1"/>
          </p:cNvSpPr>
          <p:nvPr/>
        </p:nvSpPr>
        <p:spPr bwMode="auto">
          <a:xfrm>
            <a:off x="838200" y="2438400"/>
            <a:ext cx="4191000" cy="3886200"/>
          </a:xfrm>
          <a:prstGeom prst="ellipse">
            <a:avLst/>
          </a:prstGeom>
          <a:solidFill>
            <a:srgbClr val="BBE0E3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096" name="Line 8"/>
          <p:cNvSpPr>
            <a:spLocks noChangeShapeType="1"/>
          </p:cNvSpPr>
          <p:nvPr/>
        </p:nvSpPr>
        <p:spPr bwMode="auto">
          <a:xfrm>
            <a:off x="3581400" y="2514600"/>
            <a:ext cx="3657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 flipV="1">
            <a:off x="4572000" y="3581400"/>
            <a:ext cx="266700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098" name="Oval 10"/>
          <p:cNvSpPr>
            <a:spLocks noChangeArrowheads="1"/>
          </p:cNvSpPr>
          <p:nvPr/>
        </p:nvSpPr>
        <p:spPr bwMode="auto">
          <a:xfrm>
            <a:off x="2362200" y="3429000"/>
            <a:ext cx="990600" cy="1676400"/>
          </a:xfrm>
          <a:prstGeom prst="ellipse">
            <a:avLst/>
          </a:prstGeom>
          <a:gradFill rotWithShape="1">
            <a:gsLst>
              <a:gs pos="0">
                <a:srgbClr val="F4C0F8"/>
              </a:gs>
              <a:gs pos="100000">
                <a:srgbClr val="F4C0F8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2286000" y="27432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Testis (singular)</a:t>
            </a:r>
          </a:p>
        </p:txBody>
      </p:sp>
      <p:sp>
        <p:nvSpPr>
          <p:cNvPr id="89100" name="Line 12"/>
          <p:cNvSpPr>
            <a:spLocks noChangeShapeType="1"/>
          </p:cNvSpPr>
          <p:nvPr/>
        </p:nvSpPr>
        <p:spPr bwMode="auto">
          <a:xfrm>
            <a:off x="2971800" y="3048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101" name="Freeform 13"/>
          <p:cNvSpPr>
            <a:spLocks/>
          </p:cNvSpPr>
          <p:nvPr/>
        </p:nvSpPr>
        <p:spPr bwMode="auto">
          <a:xfrm>
            <a:off x="2392363" y="3516313"/>
            <a:ext cx="846137" cy="1465262"/>
          </a:xfrm>
          <a:custGeom>
            <a:avLst/>
            <a:gdLst/>
            <a:ahLst/>
            <a:cxnLst>
              <a:cxn ang="0">
                <a:pos x="29" y="185"/>
              </a:cxn>
              <a:cxn ang="0">
                <a:pos x="125" y="281"/>
              </a:cxn>
              <a:cxn ang="0">
                <a:pos x="125" y="185"/>
              </a:cxn>
              <a:cxn ang="0">
                <a:pos x="77" y="137"/>
              </a:cxn>
              <a:cxn ang="0">
                <a:pos x="125" y="89"/>
              </a:cxn>
              <a:cxn ang="0">
                <a:pos x="173" y="185"/>
              </a:cxn>
              <a:cxn ang="0">
                <a:pos x="221" y="185"/>
              </a:cxn>
              <a:cxn ang="0">
                <a:pos x="173" y="89"/>
              </a:cxn>
              <a:cxn ang="0">
                <a:pos x="173" y="41"/>
              </a:cxn>
              <a:cxn ang="0">
                <a:pos x="269" y="137"/>
              </a:cxn>
              <a:cxn ang="0">
                <a:pos x="269" y="185"/>
              </a:cxn>
              <a:cxn ang="0">
                <a:pos x="269" y="89"/>
              </a:cxn>
              <a:cxn ang="0">
                <a:pos x="297" y="8"/>
              </a:cxn>
              <a:cxn ang="0">
                <a:pos x="365" y="41"/>
              </a:cxn>
              <a:cxn ang="0">
                <a:pos x="317" y="185"/>
              </a:cxn>
              <a:cxn ang="0">
                <a:pos x="365" y="137"/>
              </a:cxn>
              <a:cxn ang="0">
                <a:pos x="461" y="89"/>
              </a:cxn>
              <a:cxn ang="0">
                <a:pos x="461" y="137"/>
              </a:cxn>
              <a:cxn ang="0">
                <a:pos x="365" y="185"/>
              </a:cxn>
              <a:cxn ang="0">
                <a:pos x="317" y="233"/>
              </a:cxn>
              <a:cxn ang="0">
                <a:pos x="461" y="233"/>
              </a:cxn>
              <a:cxn ang="0">
                <a:pos x="509" y="233"/>
              </a:cxn>
              <a:cxn ang="0">
                <a:pos x="509" y="329"/>
              </a:cxn>
              <a:cxn ang="0">
                <a:pos x="365" y="329"/>
              </a:cxn>
              <a:cxn ang="0">
                <a:pos x="365" y="377"/>
              </a:cxn>
              <a:cxn ang="0">
                <a:pos x="509" y="425"/>
              </a:cxn>
              <a:cxn ang="0">
                <a:pos x="509" y="521"/>
              </a:cxn>
              <a:cxn ang="0">
                <a:pos x="413" y="473"/>
              </a:cxn>
              <a:cxn ang="0">
                <a:pos x="317" y="473"/>
              </a:cxn>
              <a:cxn ang="0">
                <a:pos x="461" y="569"/>
              </a:cxn>
              <a:cxn ang="0">
                <a:pos x="509" y="569"/>
              </a:cxn>
              <a:cxn ang="0">
                <a:pos x="509" y="617"/>
              </a:cxn>
              <a:cxn ang="0">
                <a:pos x="461" y="665"/>
              </a:cxn>
              <a:cxn ang="0">
                <a:pos x="365" y="569"/>
              </a:cxn>
              <a:cxn ang="0">
                <a:pos x="317" y="569"/>
              </a:cxn>
              <a:cxn ang="0">
                <a:pos x="317" y="665"/>
              </a:cxn>
              <a:cxn ang="0">
                <a:pos x="413" y="713"/>
              </a:cxn>
              <a:cxn ang="0">
                <a:pos x="461" y="713"/>
              </a:cxn>
              <a:cxn ang="0">
                <a:pos x="413" y="809"/>
              </a:cxn>
              <a:cxn ang="0">
                <a:pos x="317" y="713"/>
              </a:cxn>
              <a:cxn ang="0">
                <a:pos x="269" y="713"/>
              </a:cxn>
              <a:cxn ang="0">
                <a:pos x="308" y="758"/>
              </a:cxn>
              <a:cxn ang="0">
                <a:pos x="343" y="851"/>
              </a:cxn>
              <a:cxn ang="0">
                <a:pos x="317" y="905"/>
              </a:cxn>
              <a:cxn ang="0">
                <a:pos x="262" y="909"/>
              </a:cxn>
              <a:cxn ang="0">
                <a:pos x="215" y="822"/>
              </a:cxn>
              <a:cxn ang="0">
                <a:pos x="221" y="713"/>
              </a:cxn>
              <a:cxn ang="0">
                <a:pos x="163" y="717"/>
              </a:cxn>
              <a:cxn ang="0">
                <a:pos x="77" y="809"/>
              </a:cxn>
              <a:cxn ang="0">
                <a:pos x="77" y="713"/>
              </a:cxn>
              <a:cxn ang="0">
                <a:pos x="125" y="665"/>
              </a:cxn>
              <a:cxn ang="0">
                <a:pos x="174" y="607"/>
              </a:cxn>
              <a:cxn ang="0">
                <a:pos x="77" y="569"/>
              </a:cxn>
              <a:cxn ang="0">
                <a:pos x="77" y="521"/>
              </a:cxn>
              <a:cxn ang="0">
                <a:pos x="173" y="521"/>
              </a:cxn>
              <a:cxn ang="0">
                <a:pos x="221" y="521"/>
              </a:cxn>
              <a:cxn ang="0">
                <a:pos x="125" y="425"/>
              </a:cxn>
              <a:cxn ang="0">
                <a:pos x="77" y="425"/>
              </a:cxn>
              <a:cxn ang="0">
                <a:pos x="77" y="377"/>
              </a:cxn>
              <a:cxn ang="0">
                <a:pos x="173" y="377"/>
              </a:cxn>
              <a:cxn ang="0">
                <a:pos x="125" y="329"/>
              </a:cxn>
              <a:cxn ang="0">
                <a:pos x="29" y="281"/>
              </a:cxn>
              <a:cxn ang="0">
                <a:pos x="0" y="269"/>
              </a:cxn>
            </a:cxnLst>
            <a:rect l="0" t="0" r="r" b="b"/>
            <a:pathLst>
              <a:path w="533" h="923">
                <a:moveTo>
                  <a:pt x="29" y="185"/>
                </a:moveTo>
                <a:cubicBezTo>
                  <a:pt x="69" y="233"/>
                  <a:pt x="109" y="281"/>
                  <a:pt x="125" y="281"/>
                </a:cubicBezTo>
                <a:cubicBezTo>
                  <a:pt x="141" y="281"/>
                  <a:pt x="133" y="209"/>
                  <a:pt x="125" y="185"/>
                </a:cubicBezTo>
                <a:cubicBezTo>
                  <a:pt x="117" y="161"/>
                  <a:pt x="77" y="153"/>
                  <a:pt x="77" y="137"/>
                </a:cubicBezTo>
                <a:cubicBezTo>
                  <a:pt x="77" y="121"/>
                  <a:pt x="109" y="81"/>
                  <a:pt x="125" y="89"/>
                </a:cubicBezTo>
                <a:cubicBezTo>
                  <a:pt x="141" y="97"/>
                  <a:pt x="157" y="169"/>
                  <a:pt x="173" y="185"/>
                </a:cubicBezTo>
                <a:cubicBezTo>
                  <a:pt x="189" y="201"/>
                  <a:pt x="221" y="201"/>
                  <a:pt x="221" y="185"/>
                </a:cubicBezTo>
                <a:cubicBezTo>
                  <a:pt x="221" y="169"/>
                  <a:pt x="181" y="113"/>
                  <a:pt x="173" y="89"/>
                </a:cubicBezTo>
                <a:cubicBezTo>
                  <a:pt x="165" y="65"/>
                  <a:pt x="157" y="33"/>
                  <a:pt x="173" y="41"/>
                </a:cubicBezTo>
                <a:cubicBezTo>
                  <a:pt x="189" y="49"/>
                  <a:pt x="253" y="113"/>
                  <a:pt x="269" y="137"/>
                </a:cubicBezTo>
                <a:cubicBezTo>
                  <a:pt x="285" y="161"/>
                  <a:pt x="269" y="193"/>
                  <a:pt x="269" y="185"/>
                </a:cubicBezTo>
                <a:cubicBezTo>
                  <a:pt x="269" y="177"/>
                  <a:pt x="264" y="118"/>
                  <a:pt x="269" y="89"/>
                </a:cubicBezTo>
                <a:cubicBezTo>
                  <a:pt x="274" y="60"/>
                  <a:pt x="281" y="16"/>
                  <a:pt x="297" y="8"/>
                </a:cubicBezTo>
                <a:cubicBezTo>
                  <a:pt x="313" y="0"/>
                  <a:pt x="362" y="12"/>
                  <a:pt x="365" y="41"/>
                </a:cubicBezTo>
                <a:cubicBezTo>
                  <a:pt x="368" y="70"/>
                  <a:pt x="317" y="169"/>
                  <a:pt x="317" y="185"/>
                </a:cubicBezTo>
                <a:cubicBezTo>
                  <a:pt x="317" y="201"/>
                  <a:pt x="341" y="153"/>
                  <a:pt x="365" y="137"/>
                </a:cubicBezTo>
                <a:cubicBezTo>
                  <a:pt x="389" y="121"/>
                  <a:pt x="445" y="89"/>
                  <a:pt x="461" y="89"/>
                </a:cubicBezTo>
                <a:cubicBezTo>
                  <a:pt x="477" y="89"/>
                  <a:pt x="477" y="121"/>
                  <a:pt x="461" y="137"/>
                </a:cubicBezTo>
                <a:cubicBezTo>
                  <a:pt x="445" y="153"/>
                  <a:pt x="389" y="169"/>
                  <a:pt x="365" y="185"/>
                </a:cubicBezTo>
                <a:cubicBezTo>
                  <a:pt x="341" y="201"/>
                  <a:pt x="301" y="225"/>
                  <a:pt x="317" y="233"/>
                </a:cubicBezTo>
                <a:cubicBezTo>
                  <a:pt x="333" y="241"/>
                  <a:pt x="429" y="233"/>
                  <a:pt x="461" y="233"/>
                </a:cubicBezTo>
                <a:cubicBezTo>
                  <a:pt x="493" y="233"/>
                  <a:pt x="501" y="217"/>
                  <a:pt x="509" y="233"/>
                </a:cubicBezTo>
                <a:cubicBezTo>
                  <a:pt x="517" y="249"/>
                  <a:pt x="533" y="313"/>
                  <a:pt x="509" y="329"/>
                </a:cubicBezTo>
                <a:cubicBezTo>
                  <a:pt x="485" y="345"/>
                  <a:pt x="389" y="321"/>
                  <a:pt x="365" y="329"/>
                </a:cubicBezTo>
                <a:cubicBezTo>
                  <a:pt x="341" y="337"/>
                  <a:pt x="341" y="361"/>
                  <a:pt x="365" y="377"/>
                </a:cubicBezTo>
                <a:cubicBezTo>
                  <a:pt x="389" y="393"/>
                  <a:pt x="485" y="401"/>
                  <a:pt x="509" y="425"/>
                </a:cubicBezTo>
                <a:cubicBezTo>
                  <a:pt x="533" y="449"/>
                  <a:pt x="525" y="513"/>
                  <a:pt x="509" y="521"/>
                </a:cubicBezTo>
                <a:cubicBezTo>
                  <a:pt x="493" y="529"/>
                  <a:pt x="445" y="481"/>
                  <a:pt x="413" y="473"/>
                </a:cubicBezTo>
                <a:cubicBezTo>
                  <a:pt x="381" y="465"/>
                  <a:pt x="309" y="457"/>
                  <a:pt x="317" y="473"/>
                </a:cubicBezTo>
                <a:cubicBezTo>
                  <a:pt x="325" y="489"/>
                  <a:pt x="429" y="553"/>
                  <a:pt x="461" y="569"/>
                </a:cubicBezTo>
                <a:cubicBezTo>
                  <a:pt x="493" y="585"/>
                  <a:pt x="501" y="561"/>
                  <a:pt x="509" y="569"/>
                </a:cubicBezTo>
                <a:cubicBezTo>
                  <a:pt x="517" y="577"/>
                  <a:pt x="517" y="601"/>
                  <a:pt x="509" y="617"/>
                </a:cubicBezTo>
                <a:cubicBezTo>
                  <a:pt x="501" y="633"/>
                  <a:pt x="485" y="673"/>
                  <a:pt x="461" y="665"/>
                </a:cubicBezTo>
                <a:cubicBezTo>
                  <a:pt x="437" y="657"/>
                  <a:pt x="389" y="585"/>
                  <a:pt x="365" y="569"/>
                </a:cubicBezTo>
                <a:cubicBezTo>
                  <a:pt x="341" y="553"/>
                  <a:pt x="325" y="553"/>
                  <a:pt x="317" y="569"/>
                </a:cubicBezTo>
                <a:cubicBezTo>
                  <a:pt x="309" y="585"/>
                  <a:pt x="301" y="641"/>
                  <a:pt x="317" y="665"/>
                </a:cubicBezTo>
                <a:cubicBezTo>
                  <a:pt x="333" y="689"/>
                  <a:pt x="389" y="705"/>
                  <a:pt x="413" y="713"/>
                </a:cubicBezTo>
                <a:cubicBezTo>
                  <a:pt x="437" y="721"/>
                  <a:pt x="461" y="697"/>
                  <a:pt x="461" y="713"/>
                </a:cubicBezTo>
                <a:cubicBezTo>
                  <a:pt x="461" y="729"/>
                  <a:pt x="437" y="809"/>
                  <a:pt x="413" y="809"/>
                </a:cubicBezTo>
                <a:cubicBezTo>
                  <a:pt x="389" y="809"/>
                  <a:pt x="341" y="729"/>
                  <a:pt x="317" y="713"/>
                </a:cubicBezTo>
                <a:cubicBezTo>
                  <a:pt x="293" y="697"/>
                  <a:pt x="270" y="706"/>
                  <a:pt x="269" y="713"/>
                </a:cubicBezTo>
                <a:cubicBezTo>
                  <a:pt x="268" y="720"/>
                  <a:pt x="296" y="735"/>
                  <a:pt x="308" y="758"/>
                </a:cubicBezTo>
                <a:cubicBezTo>
                  <a:pt x="320" y="781"/>
                  <a:pt x="342" y="827"/>
                  <a:pt x="343" y="851"/>
                </a:cubicBezTo>
                <a:cubicBezTo>
                  <a:pt x="344" y="875"/>
                  <a:pt x="330" y="895"/>
                  <a:pt x="317" y="905"/>
                </a:cubicBezTo>
                <a:cubicBezTo>
                  <a:pt x="304" y="915"/>
                  <a:pt x="279" y="923"/>
                  <a:pt x="262" y="909"/>
                </a:cubicBezTo>
                <a:cubicBezTo>
                  <a:pt x="245" y="895"/>
                  <a:pt x="222" y="855"/>
                  <a:pt x="215" y="822"/>
                </a:cubicBezTo>
                <a:cubicBezTo>
                  <a:pt x="208" y="789"/>
                  <a:pt x="230" y="730"/>
                  <a:pt x="221" y="713"/>
                </a:cubicBezTo>
                <a:cubicBezTo>
                  <a:pt x="212" y="696"/>
                  <a:pt x="187" y="701"/>
                  <a:pt x="163" y="717"/>
                </a:cubicBezTo>
                <a:cubicBezTo>
                  <a:pt x="139" y="733"/>
                  <a:pt x="91" y="810"/>
                  <a:pt x="77" y="809"/>
                </a:cubicBezTo>
                <a:cubicBezTo>
                  <a:pt x="63" y="808"/>
                  <a:pt x="69" y="737"/>
                  <a:pt x="77" y="713"/>
                </a:cubicBezTo>
                <a:cubicBezTo>
                  <a:pt x="85" y="689"/>
                  <a:pt x="109" y="683"/>
                  <a:pt x="125" y="665"/>
                </a:cubicBezTo>
                <a:cubicBezTo>
                  <a:pt x="141" y="647"/>
                  <a:pt x="182" y="623"/>
                  <a:pt x="174" y="607"/>
                </a:cubicBezTo>
                <a:cubicBezTo>
                  <a:pt x="166" y="591"/>
                  <a:pt x="93" y="583"/>
                  <a:pt x="77" y="569"/>
                </a:cubicBezTo>
                <a:cubicBezTo>
                  <a:pt x="61" y="555"/>
                  <a:pt x="61" y="529"/>
                  <a:pt x="77" y="521"/>
                </a:cubicBezTo>
                <a:cubicBezTo>
                  <a:pt x="93" y="513"/>
                  <a:pt x="149" y="521"/>
                  <a:pt x="173" y="521"/>
                </a:cubicBezTo>
                <a:cubicBezTo>
                  <a:pt x="197" y="521"/>
                  <a:pt x="229" y="537"/>
                  <a:pt x="221" y="521"/>
                </a:cubicBezTo>
                <a:cubicBezTo>
                  <a:pt x="213" y="505"/>
                  <a:pt x="149" y="441"/>
                  <a:pt x="125" y="425"/>
                </a:cubicBezTo>
                <a:cubicBezTo>
                  <a:pt x="101" y="409"/>
                  <a:pt x="85" y="433"/>
                  <a:pt x="77" y="425"/>
                </a:cubicBezTo>
                <a:cubicBezTo>
                  <a:pt x="69" y="417"/>
                  <a:pt x="61" y="385"/>
                  <a:pt x="77" y="377"/>
                </a:cubicBezTo>
                <a:cubicBezTo>
                  <a:pt x="93" y="369"/>
                  <a:pt x="165" y="385"/>
                  <a:pt x="173" y="377"/>
                </a:cubicBezTo>
                <a:cubicBezTo>
                  <a:pt x="181" y="369"/>
                  <a:pt x="149" y="345"/>
                  <a:pt x="125" y="329"/>
                </a:cubicBezTo>
                <a:cubicBezTo>
                  <a:pt x="101" y="313"/>
                  <a:pt x="50" y="291"/>
                  <a:pt x="29" y="281"/>
                </a:cubicBezTo>
                <a:cubicBezTo>
                  <a:pt x="8" y="271"/>
                  <a:pt x="6" y="271"/>
                  <a:pt x="0" y="269"/>
                </a:cubicBezTo>
              </a:path>
            </a:pathLst>
          </a:custGeom>
          <a:noFill/>
          <a:ln w="28575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3505200" y="39624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Seminiferous tubes</a:t>
            </a:r>
          </a:p>
        </p:txBody>
      </p:sp>
      <p:sp>
        <p:nvSpPr>
          <p:cNvPr id="89103" name="Line 15"/>
          <p:cNvSpPr>
            <a:spLocks noChangeShapeType="1"/>
          </p:cNvSpPr>
          <p:nvPr/>
        </p:nvSpPr>
        <p:spPr bwMode="auto">
          <a:xfrm flipH="1">
            <a:off x="3200400" y="4114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104" name="Text Box 16"/>
          <p:cNvSpPr txBox="1">
            <a:spLocks noChangeArrowheads="1"/>
          </p:cNvSpPr>
          <p:nvPr/>
        </p:nvSpPr>
        <p:spPr bwMode="auto">
          <a:xfrm>
            <a:off x="304800" y="381000"/>
            <a:ext cx="3048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The </a:t>
            </a:r>
            <a:r>
              <a:rPr lang="en-US" u="sng"/>
              <a:t>testes</a:t>
            </a:r>
            <a:r>
              <a:rPr lang="en-US"/>
              <a:t> are filled with </a:t>
            </a:r>
            <a:r>
              <a:rPr lang="en-US" u="sng"/>
              <a:t>seminiferous tubes</a:t>
            </a:r>
            <a:r>
              <a:rPr lang="en-US"/>
              <a:t>.</a:t>
            </a:r>
          </a:p>
          <a:p>
            <a:pPr lvl="1">
              <a:buFontTx/>
              <a:buChar char="•"/>
            </a:pPr>
            <a:r>
              <a:rPr lang="en-US"/>
              <a:t>Tiny tubes twisted around inside of the testis</a:t>
            </a:r>
          </a:p>
        </p:txBody>
      </p:sp>
      <p:sp>
        <p:nvSpPr>
          <p:cNvPr id="89105" name="Oval 17"/>
          <p:cNvSpPr>
            <a:spLocks noChangeArrowheads="1"/>
          </p:cNvSpPr>
          <p:nvPr/>
        </p:nvSpPr>
        <p:spPr bwMode="auto">
          <a:xfrm>
            <a:off x="6096000" y="4267200"/>
            <a:ext cx="2819400" cy="2590800"/>
          </a:xfrm>
          <a:prstGeom prst="ellipse">
            <a:avLst/>
          </a:prstGeom>
          <a:solidFill>
            <a:srgbClr val="BBE0E3">
              <a:alpha val="7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06" name="Line 18"/>
          <p:cNvSpPr>
            <a:spLocks noChangeShapeType="1"/>
          </p:cNvSpPr>
          <p:nvPr/>
        </p:nvSpPr>
        <p:spPr bwMode="auto">
          <a:xfrm flipV="1">
            <a:off x="3124200" y="4267200"/>
            <a:ext cx="4191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107" name="Line 19"/>
          <p:cNvSpPr>
            <a:spLocks noChangeShapeType="1"/>
          </p:cNvSpPr>
          <p:nvPr/>
        </p:nvSpPr>
        <p:spPr bwMode="auto">
          <a:xfrm>
            <a:off x="3124200" y="4648200"/>
            <a:ext cx="35052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108" name="Oval 20"/>
          <p:cNvSpPr>
            <a:spLocks noChangeArrowheads="1"/>
          </p:cNvSpPr>
          <p:nvPr/>
        </p:nvSpPr>
        <p:spPr bwMode="auto">
          <a:xfrm>
            <a:off x="6781800" y="4800600"/>
            <a:ext cx="1524000" cy="1447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09" name="Oval 21"/>
          <p:cNvSpPr>
            <a:spLocks noChangeArrowheads="1"/>
          </p:cNvSpPr>
          <p:nvPr/>
        </p:nvSpPr>
        <p:spPr bwMode="auto">
          <a:xfrm>
            <a:off x="7086600" y="4953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0" name="Oval 22"/>
          <p:cNvSpPr>
            <a:spLocks noChangeArrowheads="1"/>
          </p:cNvSpPr>
          <p:nvPr/>
        </p:nvSpPr>
        <p:spPr bwMode="auto">
          <a:xfrm>
            <a:off x="7239000" y="4876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1" name="Oval 23"/>
          <p:cNvSpPr>
            <a:spLocks noChangeArrowheads="1"/>
          </p:cNvSpPr>
          <p:nvPr/>
        </p:nvSpPr>
        <p:spPr bwMode="auto">
          <a:xfrm>
            <a:off x="7391400" y="4876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2" name="Oval 24"/>
          <p:cNvSpPr>
            <a:spLocks noChangeArrowheads="1"/>
          </p:cNvSpPr>
          <p:nvPr/>
        </p:nvSpPr>
        <p:spPr bwMode="auto">
          <a:xfrm>
            <a:off x="7543800" y="4876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3" name="Oval 25"/>
          <p:cNvSpPr>
            <a:spLocks noChangeArrowheads="1"/>
          </p:cNvSpPr>
          <p:nvPr/>
        </p:nvSpPr>
        <p:spPr bwMode="auto">
          <a:xfrm>
            <a:off x="7696200" y="4876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4" name="Oval 26"/>
          <p:cNvSpPr>
            <a:spLocks noChangeArrowheads="1"/>
          </p:cNvSpPr>
          <p:nvPr/>
        </p:nvSpPr>
        <p:spPr bwMode="auto">
          <a:xfrm>
            <a:off x="7848600" y="4953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5" name="Oval 27"/>
          <p:cNvSpPr>
            <a:spLocks noChangeArrowheads="1"/>
          </p:cNvSpPr>
          <p:nvPr/>
        </p:nvSpPr>
        <p:spPr bwMode="auto">
          <a:xfrm>
            <a:off x="7924800" y="50292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6" name="Oval 28"/>
          <p:cNvSpPr>
            <a:spLocks noChangeArrowheads="1"/>
          </p:cNvSpPr>
          <p:nvPr/>
        </p:nvSpPr>
        <p:spPr bwMode="auto">
          <a:xfrm>
            <a:off x="8001000" y="51054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7" name="Oval 29"/>
          <p:cNvSpPr>
            <a:spLocks noChangeArrowheads="1"/>
          </p:cNvSpPr>
          <p:nvPr/>
        </p:nvSpPr>
        <p:spPr bwMode="auto">
          <a:xfrm>
            <a:off x="8077200" y="5257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8" name="Oval 30"/>
          <p:cNvSpPr>
            <a:spLocks noChangeArrowheads="1"/>
          </p:cNvSpPr>
          <p:nvPr/>
        </p:nvSpPr>
        <p:spPr bwMode="auto">
          <a:xfrm>
            <a:off x="8153400" y="54102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19" name="Oval 31"/>
          <p:cNvSpPr>
            <a:spLocks noChangeArrowheads="1"/>
          </p:cNvSpPr>
          <p:nvPr/>
        </p:nvSpPr>
        <p:spPr bwMode="auto">
          <a:xfrm>
            <a:off x="8153400" y="55626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0" name="Oval 32"/>
          <p:cNvSpPr>
            <a:spLocks noChangeArrowheads="1"/>
          </p:cNvSpPr>
          <p:nvPr/>
        </p:nvSpPr>
        <p:spPr bwMode="auto">
          <a:xfrm>
            <a:off x="8153400" y="5715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1" name="Oval 33"/>
          <p:cNvSpPr>
            <a:spLocks noChangeArrowheads="1"/>
          </p:cNvSpPr>
          <p:nvPr/>
        </p:nvSpPr>
        <p:spPr bwMode="auto">
          <a:xfrm>
            <a:off x="8077200" y="57912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2" name="Oval 34"/>
          <p:cNvSpPr>
            <a:spLocks noChangeArrowheads="1"/>
          </p:cNvSpPr>
          <p:nvPr/>
        </p:nvSpPr>
        <p:spPr bwMode="auto">
          <a:xfrm>
            <a:off x="7924800" y="59436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3" name="Oval 35"/>
          <p:cNvSpPr>
            <a:spLocks noChangeArrowheads="1"/>
          </p:cNvSpPr>
          <p:nvPr/>
        </p:nvSpPr>
        <p:spPr bwMode="auto">
          <a:xfrm>
            <a:off x="6934200" y="51054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4" name="Oval 36"/>
          <p:cNvSpPr>
            <a:spLocks noChangeArrowheads="1"/>
          </p:cNvSpPr>
          <p:nvPr/>
        </p:nvSpPr>
        <p:spPr bwMode="auto">
          <a:xfrm>
            <a:off x="6858000" y="5257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5" name="Oval 37"/>
          <p:cNvSpPr>
            <a:spLocks noChangeArrowheads="1"/>
          </p:cNvSpPr>
          <p:nvPr/>
        </p:nvSpPr>
        <p:spPr bwMode="auto">
          <a:xfrm>
            <a:off x="6858000" y="54102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6" name="Oval 38"/>
          <p:cNvSpPr>
            <a:spLocks noChangeArrowheads="1"/>
          </p:cNvSpPr>
          <p:nvPr/>
        </p:nvSpPr>
        <p:spPr bwMode="auto">
          <a:xfrm>
            <a:off x="6858000" y="55626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7" name="Oval 39"/>
          <p:cNvSpPr>
            <a:spLocks noChangeArrowheads="1"/>
          </p:cNvSpPr>
          <p:nvPr/>
        </p:nvSpPr>
        <p:spPr bwMode="auto">
          <a:xfrm>
            <a:off x="6858000" y="5715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8" name="Oval 40"/>
          <p:cNvSpPr>
            <a:spLocks noChangeArrowheads="1"/>
          </p:cNvSpPr>
          <p:nvPr/>
        </p:nvSpPr>
        <p:spPr bwMode="auto">
          <a:xfrm>
            <a:off x="6934200" y="58674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29" name="Oval 41"/>
          <p:cNvSpPr>
            <a:spLocks noChangeArrowheads="1"/>
          </p:cNvSpPr>
          <p:nvPr/>
        </p:nvSpPr>
        <p:spPr bwMode="auto">
          <a:xfrm>
            <a:off x="7086600" y="59436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30" name="Oval 42"/>
          <p:cNvSpPr>
            <a:spLocks noChangeArrowheads="1"/>
          </p:cNvSpPr>
          <p:nvPr/>
        </p:nvSpPr>
        <p:spPr bwMode="auto">
          <a:xfrm>
            <a:off x="7239000" y="6019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31" name="Oval 43"/>
          <p:cNvSpPr>
            <a:spLocks noChangeArrowheads="1"/>
          </p:cNvSpPr>
          <p:nvPr/>
        </p:nvSpPr>
        <p:spPr bwMode="auto">
          <a:xfrm>
            <a:off x="7391400" y="6096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32" name="Oval 44"/>
          <p:cNvSpPr>
            <a:spLocks noChangeArrowheads="1"/>
          </p:cNvSpPr>
          <p:nvPr/>
        </p:nvSpPr>
        <p:spPr bwMode="auto">
          <a:xfrm>
            <a:off x="7543800" y="6096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33" name="Oval 45"/>
          <p:cNvSpPr>
            <a:spLocks noChangeArrowheads="1"/>
          </p:cNvSpPr>
          <p:nvPr/>
        </p:nvSpPr>
        <p:spPr bwMode="auto">
          <a:xfrm>
            <a:off x="7696200" y="60960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134" name="Oval 46"/>
          <p:cNvSpPr>
            <a:spLocks noChangeArrowheads="1"/>
          </p:cNvSpPr>
          <p:nvPr/>
        </p:nvSpPr>
        <p:spPr bwMode="auto">
          <a:xfrm>
            <a:off x="7848600" y="60198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89143" name="Group 55"/>
          <p:cNvGrpSpPr>
            <a:grpSpLocks/>
          </p:cNvGrpSpPr>
          <p:nvPr/>
        </p:nvGrpSpPr>
        <p:grpSpPr bwMode="auto">
          <a:xfrm rot="7386681">
            <a:off x="7512050" y="5137150"/>
            <a:ext cx="304800" cy="88900"/>
            <a:chOff x="2928" y="1336"/>
            <a:chExt cx="192" cy="56"/>
          </a:xfrm>
        </p:grpSpPr>
        <p:sp>
          <p:nvSpPr>
            <p:cNvPr id="89141" name="Oval 53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42" name="Freeform 54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44" name="Group 56"/>
          <p:cNvGrpSpPr>
            <a:grpSpLocks/>
          </p:cNvGrpSpPr>
          <p:nvPr/>
        </p:nvGrpSpPr>
        <p:grpSpPr bwMode="auto">
          <a:xfrm rot="8694765">
            <a:off x="7620000" y="5257800"/>
            <a:ext cx="304800" cy="88900"/>
            <a:chOff x="2928" y="1336"/>
            <a:chExt cx="192" cy="56"/>
          </a:xfrm>
        </p:grpSpPr>
        <p:sp>
          <p:nvSpPr>
            <p:cNvPr id="89145" name="Oval 57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46" name="Freeform 58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47" name="Group 59"/>
          <p:cNvGrpSpPr>
            <a:grpSpLocks/>
          </p:cNvGrpSpPr>
          <p:nvPr/>
        </p:nvGrpSpPr>
        <p:grpSpPr bwMode="auto">
          <a:xfrm rot="10800000">
            <a:off x="7696200" y="5486400"/>
            <a:ext cx="304800" cy="88900"/>
            <a:chOff x="2928" y="1336"/>
            <a:chExt cx="192" cy="56"/>
          </a:xfrm>
        </p:grpSpPr>
        <p:sp>
          <p:nvSpPr>
            <p:cNvPr id="89148" name="Oval 60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49" name="Freeform 61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50" name="Group 62"/>
          <p:cNvGrpSpPr>
            <a:grpSpLocks/>
          </p:cNvGrpSpPr>
          <p:nvPr/>
        </p:nvGrpSpPr>
        <p:grpSpPr bwMode="auto">
          <a:xfrm rot="12615386">
            <a:off x="7543800" y="5715000"/>
            <a:ext cx="304800" cy="88900"/>
            <a:chOff x="2928" y="1336"/>
            <a:chExt cx="192" cy="56"/>
          </a:xfrm>
        </p:grpSpPr>
        <p:sp>
          <p:nvSpPr>
            <p:cNvPr id="89151" name="Oval 63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52" name="Freeform 64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61" name="Group 73"/>
          <p:cNvGrpSpPr>
            <a:grpSpLocks/>
          </p:cNvGrpSpPr>
          <p:nvPr/>
        </p:nvGrpSpPr>
        <p:grpSpPr bwMode="auto">
          <a:xfrm rot="15143642">
            <a:off x="7359650" y="5822950"/>
            <a:ext cx="304800" cy="88900"/>
            <a:chOff x="2928" y="1336"/>
            <a:chExt cx="192" cy="56"/>
          </a:xfrm>
        </p:grpSpPr>
        <p:sp>
          <p:nvSpPr>
            <p:cNvPr id="89162" name="Oval 74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63" name="Freeform 75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65" name="Group 77"/>
          <p:cNvGrpSpPr>
            <a:grpSpLocks/>
          </p:cNvGrpSpPr>
          <p:nvPr/>
        </p:nvGrpSpPr>
        <p:grpSpPr bwMode="auto">
          <a:xfrm rot="15143642">
            <a:off x="7359650" y="5822950"/>
            <a:ext cx="304800" cy="88900"/>
            <a:chOff x="2928" y="1336"/>
            <a:chExt cx="192" cy="56"/>
          </a:xfrm>
        </p:grpSpPr>
        <p:sp>
          <p:nvSpPr>
            <p:cNvPr id="89166" name="Oval 78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67" name="Freeform 79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69" name="Group 81"/>
          <p:cNvGrpSpPr>
            <a:grpSpLocks/>
          </p:cNvGrpSpPr>
          <p:nvPr/>
        </p:nvGrpSpPr>
        <p:grpSpPr bwMode="auto">
          <a:xfrm rot="15143642">
            <a:off x="7359650" y="5822950"/>
            <a:ext cx="304800" cy="88900"/>
            <a:chOff x="2928" y="1336"/>
            <a:chExt cx="192" cy="56"/>
          </a:xfrm>
        </p:grpSpPr>
        <p:sp>
          <p:nvSpPr>
            <p:cNvPr id="89170" name="Oval 82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71" name="Freeform 83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73" name="Group 85"/>
          <p:cNvGrpSpPr>
            <a:grpSpLocks/>
          </p:cNvGrpSpPr>
          <p:nvPr/>
        </p:nvGrpSpPr>
        <p:grpSpPr bwMode="auto">
          <a:xfrm rot="15143642">
            <a:off x="7359650" y="5822950"/>
            <a:ext cx="304800" cy="88900"/>
            <a:chOff x="2928" y="1336"/>
            <a:chExt cx="192" cy="56"/>
          </a:xfrm>
        </p:grpSpPr>
        <p:sp>
          <p:nvSpPr>
            <p:cNvPr id="89174" name="Oval 86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75" name="Freeform 87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76" name="Group 88"/>
          <p:cNvGrpSpPr>
            <a:grpSpLocks/>
          </p:cNvGrpSpPr>
          <p:nvPr/>
        </p:nvGrpSpPr>
        <p:grpSpPr bwMode="auto">
          <a:xfrm rot="-3244513">
            <a:off x="7131050" y="5746750"/>
            <a:ext cx="304800" cy="88900"/>
            <a:chOff x="2928" y="1336"/>
            <a:chExt cx="192" cy="56"/>
          </a:xfrm>
        </p:grpSpPr>
        <p:sp>
          <p:nvSpPr>
            <p:cNvPr id="89177" name="Oval 89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78" name="Freeform 90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82" name="Group 94"/>
          <p:cNvGrpSpPr>
            <a:grpSpLocks/>
          </p:cNvGrpSpPr>
          <p:nvPr/>
        </p:nvGrpSpPr>
        <p:grpSpPr bwMode="auto">
          <a:xfrm rot="-22986687">
            <a:off x="7010400" y="5562600"/>
            <a:ext cx="304800" cy="88900"/>
            <a:chOff x="2928" y="1336"/>
            <a:chExt cx="192" cy="56"/>
          </a:xfrm>
        </p:grpSpPr>
        <p:sp>
          <p:nvSpPr>
            <p:cNvPr id="89183" name="Oval 95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84" name="Freeform 96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85" name="Group 97"/>
          <p:cNvGrpSpPr>
            <a:grpSpLocks/>
          </p:cNvGrpSpPr>
          <p:nvPr/>
        </p:nvGrpSpPr>
        <p:grpSpPr bwMode="auto">
          <a:xfrm rot="-21066365">
            <a:off x="7010400" y="5334000"/>
            <a:ext cx="304800" cy="88900"/>
            <a:chOff x="2928" y="1336"/>
            <a:chExt cx="192" cy="56"/>
          </a:xfrm>
        </p:grpSpPr>
        <p:sp>
          <p:nvSpPr>
            <p:cNvPr id="89186" name="Oval 98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87" name="Freeform 99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92" name="Group 104"/>
          <p:cNvGrpSpPr>
            <a:grpSpLocks/>
          </p:cNvGrpSpPr>
          <p:nvPr/>
        </p:nvGrpSpPr>
        <p:grpSpPr bwMode="auto">
          <a:xfrm rot="-19250977">
            <a:off x="7162800" y="5105400"/>
            <a:ext cx="304800" cy="88900"/>
            <a:chOff x="2928" y="1336"/>
            <a:chExt cx="192" cy="56"/>
          </a:xfrm>
        </p:grpSpPr>
        <p:sp>
          <p:nvSpPr>
            <p:cNvPr id="89193" name="Oval 105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94" name="Freeform 106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9195" name="Group 107"/>
          <p:cNvGrpSpPr>
            <a:grpSpLocks/>
          </p:cNvGrpSpPr>
          <p:nvPr/>
        </p:nvGrpSpPr>
        <p:grpSpPr bwMode="auto">
          <a:xfrm rot="-15666365">
            <a:off x="7359650" y="5060950"/>
            <a:ext cx="304800" cy="88900"/>
            <a:chOff x="2928" y="1336"/>
            <a:chExt cx="192" cy="56"/>
          </a:xfrm>
        </p:grpSpPr>
        <p:sp>
          <p:nvSpPr>
            <p:cNvPr id="89196" name="Oval 108"/>
            <p:cNvSpPr>
              <a:spLocks noChangeArrowheads="1"/>
            </p:cNvSpPr>
            <p:nvPr/>
          </p:nvSpPr>
          <p:spPr bwMode="auto">
            <a:xfrm>
              <a:off x="2928" y="1344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89197" name="Freeform 109"/>
            <p:cNvSpPr>
              <a:spLocks/>
            </p:cNvSpPr>
            <p:nvPr/>
          </p:nvSpPr>
          <p:spPr bwMode="auto">
            <a:xfrm>
              <a:off x="2976" y="1336"/>
              <a:ext cx="144" cy="5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8" y="8"/>
                </a:cxn>
                <a:cxn ang="0">
                  <a:pos x="96" y="56"/>
                </a:cxn>
                <a:cxn ang="0">
                  <a:pos x="144" y="8"/>
                </a:cxn>
              </a:cxnLst>
              <a:rect l="0" t="0" r="r" b="b"/>
              <a:pathLst>
                <a:path w="144" h="56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0" y="56"/>
                    <a:pt x="96" y="56"/>
                  </a:cubicBezTo>
                  <a:cubicBezTo>
                    <a:pt x="112" y="56"/>
                    <a:pt x="128" y="32"/>
                    <a:pt x="144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9198" name="Text Box 110"/>
          <p:cNvSpPr txBox="1">
            <a:spLocks noChangeArrowheads="1"/>
          </p:cNvSpPr>
          <p:nvPr/>
        </p:nvSpPr>
        <p:spPr bwMode="auto">
          <a:xfrm>
            <a:off x="304800" y="381000"/>
            <a:ext cx="3200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The </a:t>
            </a:r>
            <a:r>
              <a:rPr lang="en-US" u="sng"/>
              <a:t>seminiferous tubes</a:t>
            </a:r>
            <a:r>
              <a:rPr lang="en-US"/>
              <a:t> are lined inside with </a:t>
            </a:r>
            <a:r>
              <a:rPr lang="en-US" u="sng"/>
              <a:t>reproductive cells</a:t>
            </a:r>
            <a:r>
              <a:rPr lang="en-US"/>
              <a:t> produced through meiosis.</a:t>
            </a:r>
          </a:p>
          <a:p>
            <a:pPr lvl="1">
              <a:buFontTx/>
              <a:buChar char="•"/>
            </a:pPr>
            <a:r>
              <a:rPr lang="en-US"/>
              <a:t>The reproductive cells are haploid (23 chromosomes)</a:t>
            </a:r>
          </a:p>
        </p:txBody>
      </p:sp>
      <p:sp>
        <p:nvSpPr>
          <p:cNvPr id="89199" name="Text Box 111"/>
          <p:cNvSpPr txBox="1">
            <a:spLocks noChangeArrowheads="1"/>
          </p:cNvSpPr>
          <p:nvPr/>
        </p:nvSpPr>
        <p:spPr bwMode="auto">
          <a:xfrm>
            <a:off x="3733800" y="60960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Reproductive cells and immature sperm</a:t>
            </a:r>
          </a:p>
        </p:txBody>
      </p:sp>
      <p:sp>
        <p:nvSpPr>
          <p:cNvPr id="89200" name="Line 112"/>
          <p:cNvSpPr>
            <a:spLocks noChangeShapeType="1"/>
          </p:cNvSpPr>
          <p:nvPr/>
        </p:nvSpPr>
        <p:spPr bwMode="auto">
          <a:xfrm flipV="1">
            <a:off x="6096000" y="5486400"/>
            <a:ext cx="914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201" name="Freeform 113"/>
          <p:cNvSpPr>
            <a:spLocks/>
          </p:cNvSpPr>
          <p:nvPr/>
        </p:nvSpPr>
        <p:spPr bwMode="auto">
          <a:xfrm>
            <a:off x="1816100" y="2501900"/>
            <a:ext cx="892175" cy="2695575"/>
          </a:xfrm>
          <a:custGeom>
            <a:avLst/>
            <a:gdLst/>
            <a:ahLst/>
            <a:cxnLst>
              <a:cxn ang="0">
                <a:pos x="344" y="920"/>
              </a:cxn>
              <a:cxn ang="0">
                <a:pos x="322" y="1112"/>
              </a:cxn>
              <a:cxn ang="0">
                <a:pos x="334" y="1298"/>
              </a:cxn>
              <a:cxn ang="0">
                <a:pos x="380" y="1438"/>
              </a:cxn>
              <a:cxn ang="0">
                <a:pos x="462" y="1583"/>
              </a:cxn>
              <a:cxn ang="0">
                <a:pos x="392" y="1688"/>
              </a:cxn>
              <a:cxn ang="0">
                <a:pos x="200" y="1640"/>
              </a:cxn>
              <a:cxn ang="0">
                <a:pos x="56" y="1400"/>
              </a:cxn>
              <a:cxn ang="0">
                <a:pos x="8" y="968"/>
              </a:cxn>
              <a:cxn ang="0">
                <a:pos x="8" y="488"/>
              </a:cxn>
              <a:cxn ang="0">
                <a:pos x="8" y="296"/>
              </a:cxn>
              <a:cxn ang="0">
                <a:pos x="8" y="152"/>
              </a:cxn>
              <a:cxn ang="0">
                <a:pos x="56" y="104"/>
              </a:cxn>
              <a:cxn ang="0">
                <a:pos x="56" y="152"/>
              </a:cxn>
              <a:cxn ang="0">
                <a:pos x="56" y="1016"/>
              </a:cxn>
              <a:cxn ang="0">
                <a:pos x="104" y="1400"/>
              </a:cxn>
              <a:cxn ang="0">
                <a:pos x="89" y="1193"/>
              </a:cxn>
              <a:cxn ang="0">
                <a:pos x="84" y="1106"/>
              </a:cxn>
              <a:cxn ang="0">
                <a:pos x="84" y="955"/>
              </a:cxn>
              <a:cxn ang="0">
                <a:pos x="101" y="809"/>
              </a:cxn>
              <a:cxn ang="0">
                <a:pos x="152" y="632"/>
              </a:cxn>
              <a:cxn ang="0">
                <a:pos x="296" y="536"/>
              </a:cxn>
              <a:cxn ang="0">
                <a:pos x="514" y="519"/>
              </a:cxn>
              <a:cxn ang="0">
                <a:pos x="555" y="571"/>
              </a:cxn>
              <a:cxn ang="0">
                <a:pos x="473" y="647"/>
              </a:cxn>
              <a:cxn ang="0">
                <a:pos x="440" y="680"/>
              </a:cxn>
              <a:cxn ang="0">
                <a:pos x="421" y="699"/>
              </a:cxn>
              <a:cxn ang="0">
                <a:pos x="392" y="824"/>
              </a:cxn>
            </a:cxnLst>
            <a:rect l="0" t="0" r="r" b="b"/>
            <a:pathLst>
              <a:path w="562" h="1698">
                <a:moveTo>
                  <a:pt x="344" y="920"/>
                </a:moveTo>
                <a:cubicBezTo>
                  <a:pt x="340" y="952"/>
                  <a:pt x="324" y="1049"/>
                  <a:pt x="322" y="1112"/>
                </a:cubicBezTo>
                <a:cubicBezTo>
                  <a:pt x="320" y="1175"/>
                  <a:pt x="324" y="1244"/>
                  <a:pt x="334" y="1298"/>
                </a:cubicBezTo>
                <a:cubicBezTo>
                  <a:pt x="344" y="1352"/>
                  <a:pt x="359" y="1390"/>
                  <a:pt x="380" y="1438"/>
                </a:cubicBezTo>
                <a:cubicBezTo>
                  <a:pt x="401" y="1486"/>
                  <a:pt x="460" y="1541"/>
                  <a:pt x="462" y="1583"/>
                </a:cubicBezTo>
                <a:cubicBezTo>
                  <a:pt x="464" y="1625"/>
                  <a:pt x="436" y="1678"/>
                  <a:pt x="392" y="1688"/>
                </a:cubicBezTo>
                <a:cubicBezTo>
                  <a:pt x="348" y="1698"/>
                  <a:pt x="256" y="1688"/>
                  <a:pt x="200" y="1640"/>
                </a:cubicBezTo>
                <a:cubicBezTo>
                  <a:pt x="144" y="1592"/>
                  <a:pt x="88" y="1512"/>
                  <a:pt x="56" y="1400"/>
                </a:cubicBezTo>
                <a:cubicBezTo>
                  <a:pt x="24" y="1288"/>
                  <a:pt x="16" y="1120"/>
                  <a:pt x="8" y="968"/>
                </a:cubicBezTo>
                <a:cubicBezTo>
                  <a:pt x="0" y="816"/>
                  <a:pt x="8" y="600"/>
                  <a:pt x="8" y="488"/>
                </a:cubicBezTo>
                <a:cubicBezTo>
                  <a:pt x="8" y="376"/>
                  <a:pt x="8" y="352"/>
                  <a:pt x="8" y="296"/>
                </a:cubicBezTo>
                <a:cubicBezTo>
                  <a:pt x="8" y="240"/>
                  <a:pt x="0" y="184"/>
                  <a:pt x="8" y="152"/>
                </a:cubicBezTo>
                <a:cubicBezTo>
                  <a:pt x="16" y="120"/>
                  <a:pt x="48" y="104"/>
                  <a:pt x="56" y="104"/>
                </a:cubicBezTo>
                <a:cubicBezTo>
                  <a:pt x="64" y="104"/>
                  <a:pt x="56" y="0"/>
                  <a:pt x="56" y="152"/>
                </a:cubicBezTo>
                <a:cubicBezTo>
                  <a:pt x="56" y="304"/>
                  <a:pt x="48" y="808"/>
                  <a:pt x="56" y="1016"/>
                </a:cubicBezTo>
                <a:cubicBezTo>
                  <a:pt x="64" y="1224"/>
                  <a:pt x="99" y="1371"/>
                  <a:pt x="104" y="1400"/>
                </a:cubicBezTo>
                <a:cubicBezTo>
                  <a:pt x="109" y="1429"/>
                  <a:pt x="92" y="1242"/>
                  <a:pt x="89" y="1193"/>
                </a:cubicBezTo>
                <a:cubicBezTo>
                  <a:pt x="86" y="1144"/>
                  <a:pt x="85" y="1146"/>
                  <a:pt x="84" y="1106"/>
                </a:cubicBezTo>
                <a:cubicBezTo>
                  <a:pt x="83" y="1066"/>
                  <a:pt x="81" y="1004"/>
                  <a:pt x="84" y="955"/>
                </a:cubicBezTo>
                <a:cubicBezTo>
                  <a:pt x="87" y="906"/>
                  <a:pt x="90" y="863"/>
                  <a:pt x="101" y="809"/>
                </a:cubicBezTo>
                <a:cubicBezTo>
                  <a:pt x="112" y="755"/>
                  <a:pt x="120" y="678"/>
                  <a:pt x="152" y="632"/>
                </a:cubicBezTo>
                <a:cubicBezTo>
                  <a:pt x="184" y="586"/>
                  <a:pt x="236" y="555"/>
                  <a:pt x="296" y="536"/>
                </a:cubicBezTo>
                <a:cubicBezTo>
                  <a:pt x="356" y="517"/>
                  <a:pt x="471" y="513"/>
                  <a:pt x="514" y="519"/>
                </a:cubicBezTo>
                <a:cubicBezTo>
                  <a:pt x="557" y="525"/>
                  <a:pt x="562" y="550"/>
                  <a:pt x="555" y="571"/>
                </a:cubicBezTo>
                <a:cubicBezTo>
                  <a:pt x="548" y="592"/>
                  <a:pt x="492" y="629"/>
                  <a:pt x="473" y="647"/>
                </a:cubicBezTo>
                <a:cubicBezTo>
                  <a:pt x="454" y="665"/>
                  <a:pt x="449" y="671"/>
                  <a:pt x="440" y="680"/>
                </a:cubicBezTo>
                <a:cubicBezTo>
                  <a:pt x="431" y="689"/>
                  <a:pt x="429" y="675"/>
                  <a:pt x="421" y="699"/>
                </a:cubicBezTo>
                <a:cubicBezTo>
                  <a:pt x="413" y="723"/>
                  <a:pt x="398" y="798"/>
                  <a:pt x="392" y="824"/>
                </a:cubicBezTo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9202" name="Text Box 114"/>
          <p:cNvSpPr txBox="1">
            <a:spLocks noChangeArrowheads="1"/>
          </p:cNvSpPr>
          <p:nvPr/>
        </p:nvSpPr>
        <p:spPr bwMode="auto">
          <a:xfrm>
            <a:off x="304800" y="381000"/>
            <a:ext cx="3048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The </a:t>
            </a:r>
            <a:r>
              <a:rPr lang="en-US" u="sng"/>
              <a:t>sperm cells</a:t>
            </a:r>
            <a:r>
              <a:rPr lang="en-US"/>
              <a:t> leave the </a:t>
            </a:r>
            <a:r>
              <a:rPr lang="en-US" u="sng"/>
              <a:t>testes</a:t>
            </a:r>
            <a:r>
              <a:rPr lang="en-US"/>
              <a:t> through the </a:t>
            </a:r>
            <a:r>
              <a:rPr lang="en-US" u="sng"/>
              <a:t>epididymis</a:t>
            </a:r>
            <a:r>
              <a:rPr lang="en-US"/>
              <a:t>.</a:t>
            </a:r>
          </a:p>
        </p:txBody>
      </p:sp>
      <p:sp>
        <p:nvSpPr>
          <p:cNvPr id="89203" name="Oval 115"/>
          <p:cNvSpPr>
            <a:spLocks noChangeArrowheads="1"/>
          </p:cNvSpPr>
          <p:nvPr/>
        </p:nvSpPr>
        <p:spPr bwMode="auto">
          <a:xfrm>
            <a:off x="2438400" y="396240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9204" name="Text Box 116"/>
          <p:cNvSpPr txBox="1">
            <a:spLocks noChangeArrowheads="1"/>
          </p:cNvSpPr>
          <p:nvPr/>
        </p:nvSpPr>
        <p:spPr bwMode="auto">
          <a:xfrm>
            <a:off x="1371600" y="5334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Epididymis</a:t>
            </a:r>
          </a:p>
        </p:txBody>
      </p:sp>
      <p:sp>
        <p:nvSpPr>
          <p:cNvPr id="89205" name="Line 117"/>
          <p:cNvSpPr>
            <a:spLocks noChangeShapeType="1"/>
          </p:cNvSpPr>
          <p:nvPr/>
        </p:nvSpPr>
        <p:spPr bwMode="auto">
          <a:xfrm flipV="1">
            <a:off x="1752600" y="4876800"/>
            <a:ext cx="152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2000"/>
                                        <p:tgtEl>
                                          <p:spTgt spid="89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2000"/>
                                        <p:tgtEl>
                                          <p:spTgt spid="8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2000"/>
                                        <p:tgtEl>
                                          <p:spTgt spid="8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2000"/>
                                        <p:tgtEl>
                                          <p:spTgt spid="89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2000"/>
                                        <p:tgtEl>
                                          <p:spTgt spid="8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2000"/>
                                        <p:tgtEl>
                                          <p:spTgt spid="8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2000"/>
                                        <p:tgtEl>
                                          <p:spTgt spid="8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2000"/>
                                        <p:tgtEl>
                                          <p:spTgt spid="8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2000"/>
                                        <p:tgtEl>
                                          <p:spTgt spid="8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2000"/>
                                        <p:tgtEl>
                                          <p:spTgt spid="8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2000"/>
                                        <p:tgtEl>
                                          <p:spTgt spid="8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2000"/>
                                        <p:tgtEl>
                                          <p:spTgt spid="89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2000"/>
                                        <p:tgtEl>
                                          <p:spTgt spid="8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8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"/>
                            </p:stCondLst>
                            <p:childTnLst>
                              <p:par>
                                <p:cTn id="183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7814E-6 C -0.00295 -0.00417 -0.00573 -0.0081 -0.01111 -0.00949 C -0.01649 -0.01087 -0.02847 -0.02198 -0.03229 -0.0081 C -0.03611 0.00578 -0.03298 0.05043 -0.03437 0.07402 C -0.03576 0.09762 -0.03628 0.12815 -0.04027 0.13324 C -0.04427 0.13833 -0.05451 0.1182 -0.0585 0.10502 C -0.0625 0.09183 -0.06336 0.06685 -0.06458 0.0539 C -0.0658 0.04094 -0.06527 0.03632 -0.06562 0.02683 C -0.06597 0.01735 -0.06632 0.0074 -0.06666 -0.00278 C -0.06701 -0.01296 -0.0677 -0.0236 -0.0677 -0.03493 C -0.0677 -0.04627 -0.06666 -0.05968 -0.06666 -0.07125 C -0.06666 -0.08281 -0.0677 -0.09346 -0.0677 -0.10502 C -0.0677 -0.11659 -0.06684 -0.13024 -0.06666 -0.14134 C -0.06649 -0.15244 -0.06666 -0.16378 -0.06684 -0.17118 C -0.06701 -0.17858 -0.0677 -0.18298 -0.06788 -0.18598 " pathEditMode="relative" rAng="0" ptsTypes="aaaaaaaaaaaaaaa">
                                      <p:cBhvr>
                                        <p:cTn id="184" dur="5000" fill="hold"/>
                                        <p:tgtEl>
                                          <p:spTgt spid="89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500"/>
                            </p:stCondLst>
                            <p:childTnLst>
                              <p:par>
                                <p:cTn id="18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5" grpId="0" animBg="1"/>
      <p:bldP spid="89096" grpId="0" animBg="1"/>
      <p:bldP spid="89097" grpId="0" animBg="1"/>
      <p:bldP spid="89098" grpId="0" animBg="1"/>
      <p:bldP spid="89099" grpId="0"/>
      <p:bldP spid="89100" grpId="0" animBg="1"/>
      <p:bldP spid="89101" grpId="0" animBg="1"/>
      <p:bldP spid="89102" grpId="0"/>
      <p:bldP spid="89103" grpId="0" animBg="1"/>
      <p:bldP spid="89104" grpId="0"/>
      <p:bldP spid="89104" grpId="1"/>
      <p:bldP spid="89105" grpId="0" animBg="1"/>
      <p:bldP spid="89106" grpId="0" animBg="1"/>
      <p:bldP spid="89107" grpId="0" animBg="1"/>
      <p:bldP spid="89108" grpId="0" animBg="1"/>
      <p:bldP spid="89109" grpId="0" animBg="1"/>
      <p:bldP spid="89110" grpId="0" animBg="1"/>
      <p:bldP spid="89111" grpId="0" animBg="1"/>
      <p:bldP spid="89112" grpId="0" animBg="1"/>
      <p:bldP spid="89113" grpId="0" animBg="1"/>
      <p:bldP spid="89114" grpId="0" animBg="1"/>
      <p:bldP spid="89115" grpId="0" animBg="1"/>
      <p:bldP spid="89116" grpId="0" animBg="1"/>
      <p:bldP spid="89117" grpId="0" animBg="1"/>
      <p:bldP spid="89118" grpId="0" animBg="1"/>
      <p:bldP spid="89119" grpId="0" animBg="1"/>
      <p:bldP spid="89120" grpId="0" animBg="1"/>
      <p:bldP spid="89121" grpId="0" animBg="1"/>
      <p:bldP spid="89122" grpId="0" animBg="1"/>
      <p:bldP spid="89123" grpId="0" animBg="1"/>
      <p:bldP spid="89124" grpId="0" animBg="1"/>
      <p:bldP spid="89125" grpId="0" animBg="1"/>
      <p:bldP spid="89126" grpId="0" animBg="1"/>
      <p:bldP spid="89127" grpId="0" animBg="1"/>
      <p:bldP spid="89128" grpId="0" animBg="1"/>
      <p:bldP spid="89129" grpId="0" animBg="1"/>
      <p:bldP spid="89130" grpId="0" animBg="1"/>
      <p:bldP spid="89131" grpId="0" animBg="1"/>
      <p:bldP spid="89132" grpId="0" animBg="1"/>
      <p:bldP spid="89133" grpId="0" animBg="1"/>
      <p:bldP spid="89134" grpId="0" animBg="1"/>
      <p:bldP spid="89198" grpId="0" build="allAtOnce"/>
      <p:bldP spid="89199" grpId="0"/>
      <p:bldP spid="89200" grpId="0" animBg="1"/>
      <p:bldP spid="89201" grpId="0" animBg="1"/>
      <p:bldP spid="89202" grpId="0"/>
      <p:bldP spid="89203" grpId="0" animBg="1"/>
      <p:bldP spid="89203" grpId="1" animBg="1"/>
      <p:bldP spid="89203" grpId="2" animBg="1"/>
      <p:bldP spid="89204" grpId="0"/>
      <p:bldP spid="8920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Fertilization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19600"/>
          </a:xfrm>
        </p:spPr>
        <p:txBody>
          <a:bodyPr/>
          <a:lstStyle/>
          <a:p>
            <a:r>
              <a:rPr lang="en-US"/>
              <a:t>When a sperm reaches an egg cell, the sperm will use the remaining energy store to enter the egg.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2895600" y="152400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chemeClr val="tx2"/>
                </a:solidFill>
              </a:rPr>
              <a:t>Fertilization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304800" y="1066800"/>
            <a:ext cx="41910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AutoNum type="arabicPeriod"/>
            </a:pPr>
            <a:r>
              <a:rPr lang="en-US"/>
              <a:t>When a sperm reaches an egg cell, the sperm will use the remaining energy store to enter the egg.</a:t>
            </a:r>
          </a:p>
          <a:p>
            <a:pPr marL="342900" indent="-342900">
              <a:spcBef>
                <a:spcPct val="50000"/>
              </a:spcBef>
            </a:pPr>
            <a:endParaRPr lang="en-US"/>
          </a:p>
        </p:txBody>
      </p:sp>
      <p:sp>
        <p:nvSpPr>
          <p:cNvPr id="91142" name="Oval 6"/>
          <p:cNvSpPr>
            <a:spLocks noChangeArrowheads="1"/>
          </p:cNvSpPr>
          <p:nvPr/>
        </p:nvSpPr>
        <p:spPr bwMode="auto">
          <a:xfrm>
            <a:off x="2743200" y="2971800"/>
            <a:ext cx="3581400" cy="3505200"/>
          </a:xfrm>
          <a:prstGeom prst="ellipse">
            <a:avLst/>
          </a:prstGeom>
          <a:gradFill rotWithShape="1">
            <a:gsLst>
              <a:gs pos="0">
                <a:srgbClr val="C2E3E6">
                  <a:gamma/>
                  <a:shade val="46275"/>
                  <a:invGamma/>
                </a:srgbClr>
              </a:gs>
              <a:gs pos="100000">
                <a:srgbClr val="C2E3E6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91150" name="Group 14"/>
          <p:cNvGrpSpPr>
            <a:grpSpLocks/>
          </p:cNvGrpSpPr>
          <p:nvPr/>
        </p:nvGrpSpPr>
        <p:grpSpPr bwMode="auto">
          <a:xfrm>
            <a:off x="6858000" y="2133600"/>
            <a:ext cx="1447800" cy="914400"/>
            <a:chOff x="4320" y="1344"/>
            <a:chExt cx="912" cy="576"/>
          </a:xfrm>
        </p:grpSpPr>
        <p:sp>
          <p:nvSpPr>
            <p:cNvPr id="91143" name="Oval 7"/>
            <p:cNvSpPr>
              <a:spLocks noChangeArrowheads="1"/>
            </p:cNvSpPr>
            <p:nvPr/>
          </p:nvSpPr>
          <p:spPr bwMode="auto">
            <a:xfrm rot="-1890256">
              <a:off x="4320" y="1776"/>
              <a:ext cx="240" cy="14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91144" name="Rectangle 8"/>
            <p:cNvSpPr>
              <a:spLocks noChangeArrowheads="1"/>
            </p:cNvSpPr>
            <p:nvPr/>
          </p:nvSpPr>
          <p:spPr bwMode="auto">
            <a:xfrm rot="-2099521">
              <a:off x="4512" y="1728"/>
              <a:ext cx="192" cy="4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91145" name="Freeform 9"/>
            <p:cNvSpPr>
              <a:spLocks/>
            </p:cNvSpPr>
            <p:nvPr/>
          </p:nvSpPr>
          <p:spPr bwMode="auto">
            <a:xfrm rot="-2438189">
              <a:off x="4608" y="1344"/>
              <a:ext cx="624" cy="352"/>
            </a:xfrm>
            <a:custGeom>
              <a:avLst/>
              <a:gdLst/>
              <a:ahLst/>
              <a:cxnLst>
                <a:cxn ang="0">
                  <a:pos x="0" y="168"/>
                </a:cxn>
                <a:cxn ang="0">
                  <a:pos x="144" y="168"/>
                </a:cxn>
                <a:cxn ang="0">
                  <a:pos x="240" y="24"/>
                </a:cxn>
                <a:cxn ang="0">
                  <a:pos x="432" y="312"/>
                </a:cxn>
                <a:cxn ang="0">
                  <a:pos x="624" y="264"/>
                </a:cxn>
              </a:cxnLst>
              <a:rect l="0" t="0" r="r" b="b"/>
              <a:pathLst>
                <a:path w="624" h="352">
                  <a:moveTo>
                    <a:pt x="0" y="168"/>
                  </a:moveTo>
                  <a:cubicBezTo>
                    <a:pt x="52" y="180"/>
                    <a:pt x="104" y="192"/>
                    <a:pt x="144" y="168"/>
                  </a:cubicBezTo>
                  <a:cubicBezTo>
                    <a:pt x="184" y="144"/>
                    <a:pt x="192" y="0"/>
                    <a:pt x="240" y="24"/>
                  </a:cubicBezTo>
                  <a:cubicBezTo>
                    <a:pt x="288" y="48"/>
                    <a:pt x="368" y="272"/>
                    <a:pt x="432" y="312"/>
                  </a:cubicBezTo>
                  <a:cubicBezTo>
                    <a:pt x="496" y="352"/>
                    <a:pt x="560" y="308"/>
                    <a:pt x="624" y="2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91146" name="Oval 10"/>
          <p:cNvSpPr>
            <a:spLocks noChangeArrowheads="1"/>
          </p:cNvSpPr>
          <p:nvPr/>
        </p:nvSpPr>
        <p:spPr bwMode="auto">
          <a:xfrm rot="-1890256">
            <a:off x="6019800" y="3505200"/>
            <a:ext cx="381000" cy="2286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 rot="-2099521">
            <a:off x="6324600" y="3429000"/>
            <a:ext cx="304800" cy="76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1148" name="Freeform 12"/>
          <p:cNvSpPr>
            <a:spLocks/>
          </p:cNvSpPr>
          <p:nvPr/>
        </p:nvSpPr>
        <p:spPr bwMode="auto">
          <a:xfrm rot="-2438189">
            <a:off x="6477000" y="2819400"/>
            <a:ext cx="990600" cy="558800"/>
          </a:xfrm>
          <a:custGeom>
            <a:avLst/>
            <a:gdLst/>
            <a:ahLst/>
            <a:cxnLst>
              <a:cxn ang="0">
                <a:pos x="0" y="168"/>
              </a:cxn>
              <a:cxn ang="0">
                <a:pos x="144" y="168"/>
              </a:cxn>
              <a:cxn ang="0">
                <a:pos x="240" y="24"/>
              </a:cxn>
              <a:cxn ang="0">
                <a:pos x="432" y="312"/>
              </a:cxn>
              <a:cxn ang="0">
                <a:pos x="624" y="264"/>
              </a:cxn>
            </a:cxnLst>
            <a:rect l="0" t="0" r="r" b="b"/>
            <a:pathLst>
              <a:path w="624" h="352">
                <a:moveTo>
                  <a:pt x="0" y="168"/>
                </a:moveTo>
                <a:cubicBezTo>
                  <a:pt x="52" y="180"/>
                  <a:pt x="104" y="192"/>
                  <a:pt x="144" y="168"/>
                </a:cubicBezTo>
                <a:cubicBezTo>
                  <a:pt x="184" y="144"/>
                  <a:pt x="192" y="0"/>
                  <a:pt x="240" y="24"/>
                </a:cubicBezTo>
                <a:cubicBezTo>
                  <a:pt x="288" y="48"/>
                  <a:pt x="368" y="272"/>
                  <a:pt x="432" y="312"/>
                </a:cubicBezTo>
                <a:cubicBezTo>
                  <a:pt x="496" y="352"/>
                  <a:pt x="560" y="308"/>
                  <a:pt x="624" y="26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1149" name="Text Box 13"/>
          <p:cNvSpPr txBox="1">
            <a:spLocks noChangeArrowheads="1"/>
          </p:cNvSpPr>
          <p:nvPr/>
        </p:nvSpPr>
        <p:spPr bwMode="auto">
          <a:xfrm>
            <a:off x="304800" y="1066800"/>
            <a:ext cx="4038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 startAt="2"/>
            </a:pPr>
            <a:r>
              <a:rPr lang="en-US"/>
              <a:t>The egg only permits the head to enter, the body of the sperm remains outside the egg</a:t>
            </a: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304800" y="1066800"/>
            <a:ext cx="403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 startAt="3"/>
            </a:pPr>
            <a:r>
              <a:rPr lang="en-US"/>
              <a:t>As soon as the sperm has entered, the egg puts up a barrier that other sperm cannot break through</a:t>
            </a:r>
          </a:p>
        </p:txBody>
      </p:sp>
      <p:sp>
        <p:nvSpPr>
          <p:cNvPr id="91152" name="Oval 16"/>
          <p:cNvSpPr>
            <a:spLocks noChangeArrowheads="1"/>
          </p:cNvSpPr>
          <p:nvPr/>
        </p:nvSpPr>
        <p:spPr bwMode="auto">
          <a:xfrm>
            <a:off x="2667000" y="2895600"/>
            <a:ext cx="3733800" cy="3657600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1153" name="Text Box 17"/>
          <p:cNvSpPr txBox="1">
            <a:spLocks noChangeArrowheads="1"/>
          </p:cNvSpPr>
          <p:nvPr/>
        </p:nvSpPr>
        <p:spPr bwMode="auto">
          <a:xfrm>
            <a:off x="304800" y="1066800"/>
            <a:ext cx="411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 startAt="4"/>
            </a:pPr>
            <a:r>
              <a:rPr lang="en-US"/>
              <a:t>Once inside the egg the sperm’s nucleus merges with the nucleus of the egg.</a:t>
            </a:r>
          </a:p>
        </p:txBody>
      </p:sp>
      <p:sp>
        <p:nvSpPr>
          <p:cNvPr id="91154" name="Oval 18"/>
          <p:cNvSpPr>
            <a:spLocks noChangeArrowheads="1"/>
          </p:cNvSpPr>
          <p:nvPr/>
        </p:nvSpPr>
        <p:spPr bwMode="auto">
          <a:xfrm>
            <a:off x="4191000" y="4343400"/>
            <a:ext cx="762000" cy="685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1155" name="Oval 19"/>
          <p:cNvSpPr>
            <a:spLocks noChangeArrowheads="1"/>
          </p:cNvSpPr>
          <p:nvPr/>
        </p:nvSpPr>
        <p:spPr bwMode="auto">
          <a:xfrm>
            <a:off x="3886200" y="4038600"/>
            <a:ext cx="1447800" cy="1295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1156" name="Text Box 20"/>
          <p:cNvSpPr txBox="1">
            <a:spLocks noChangeArrowheads="1"/>
          </p:cNvSpPr>
          <p:nvPr/>
        </p:nvSpPr>
        <p:spPr bwMode="auto">
          <a:xfrm>
            <a:off x="762000" y="3352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 chromosomes</a:t>
            </a:r>
          </a:p>
        </p:txBody>
      </p:sp>
      <p:sp>
        <p:nvSpPr>
          <p:cNvPr id="91157" name="Text Box 21"/>
          <p:cNvSpPr txBox="1">
            <a:spLocks noChangeArrowheads="1"/>
          </p:cNvSpPr>
          <p:nvPr/>
        </p:nvSpPr>
        <p:spPr bwMode="auto">
          <a:xfrm>
            <a:off x="5410200" y="1828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23 chromosomes</a:t>
            </a:r>
          </a:p>
        </p:txBody>
      </p:sp>
      <p:sp>
        <p:nvSpPr>
          <p:cNvPr id="91158" name="Line 22"/>
          <p:cNvSpPr>
            <a:spLocks noChangeShapeType="1"/>
          </p:cNvSpPr>
          <p:nvPr/>
        </p:nvSpPr>
        <p:spPr bwMode="auto">
          <a:xfrm>
            <a:off x="2590800" y="3657600"/>
            <a:ext cx="1905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1159" name="Line 23"/>
          <p:cNvSpPr>
            <a:spLocks noChangeShapeType="1"/>
          </p:cNvSpPr>
          <p:nvPr/>
        </p:nvSpPr>
        <p:spPr bwMode="auto">
          <a:xfrm>
            <a:off x="6400800" y="2209800"/>
            <a:ext cx="609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1160" name="Line 24"/>
          <p:cNvSpPr>
            <a:spLocks noChangeShapeType="1"/>
          </p:cNvSpPr>
          <p:nvPr/>
        </p:nvSpPr>
        <p:spPr bwMode="auto">
          <a:xfrm>
            <a:off x="6172200" y="22098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1161" name="Line 25"/>
          <p:cNvSpPr>
            <a:spLocks noChangeShapeType="1"/>
          </p:cNvSpPr>
          <p:nvPr/>
        </p:nvSpPr>
        <p:spPr bwMode="auto">
          <a:xfrm flipH="1">
            <a:off x="5029200" y="2209800"/>
            <a:ext cx="10668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1162" name="Text Box 26"/>
          <p:cNvSpPr txBox="1">
            <a:spLocks noChangeArrowheads="1"/>
          </p:cNvSpPr>
          <p:nvPr/>
        </p:nvSpPr>
        <p:spPr bwMode="auto">
          <a:xfrm>
            <a:off x="2133600" y="2286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46 chromosomes</a:t>
            </a:r>
          </a:p>
        </p:txBody>
      </p:sp>
      <p:sp>
        <p:nvSpPr>
          <p:cNvPr id="91163" name="Line 27"/>
          <p:cNvSpPr>
            <a:spLocks noChangeShapeType="1"/>
          </p:cNvSpPr>
          <p:nvPr/>
        </p:nvSpPr>
        <p:spPr bwMode="auto">
          <a:xfrm>
            <a:off x="3505200" y="2590800"/>
            <a:ext cx="990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2498E-7 L -0.09167 0.09993 " pathEditMode="relative" ptsTypes="AA">
                                      <p:cBhvr>
                                        <p:cTn id="6" dur="2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3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3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51978E-6 L -0.12917 0.1165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5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1" dur="5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2" dur="5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2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20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20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6" grpId="0" animBg="1"/>
      <p:bldP spid="91146" grpId="1" animBg="1"/>
      <p:bldP spid="91146" grpId="2" animBg="1"/>
      <p:bldP spid="91146" grpId="3" animBg="1"/>
      <p:bldP spid="91147" grpId="0" animBg="1"/>
      <p:bldP spid="91147" grpId="1" animBg="1"/>
      <p:bldP spid="91148" grpId="0" animBg="1"/>
      <p:bldP spid="91148" grpId="1" animBg="1"/>
      <p:bldP spid="91149" grpId="0"/>
      <p:bldP spid="91149" grpId="1"/>
      <p:bldP spid="91151" grpId="0"/>
      <p:bldP spid="91151" grpId="1"/>
      <p:bldP spid="91152" grpId="0" animBg="1"/>
      <p:bldP spid="91153" grpId="0"/>
      <p:bldP spid="91154" grpId="0" animBg="1"/>
      <p:bldP spid="91155" grpId="0" animBg="1"/>
      <p:bldP spid="91156" grpId="0"/>
      <p:bldP spid="91157" grpId="0"/>
      <p:bldP spid="91158" grpId="0" animBg="1"/>
      <p:bldP spid="91159" grpId="0" animBg="1"/>
      <p:bldP spid="91160" grpId="0" animBg="1"/>
      <p:bldP spid="91160" grpId="1" animBg="1"/>
      <p:bldP spid="91161" grpId="0" animBg="1"/>
      <p:bldP spid="91161" grpId="1" animBg="1"/>
      <p:bldP spid="91162" grpId="0"/>
      <p:bldP spid="9116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Hormones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A hormone</a:t>
            </a:r>
            <a:r>
              <a:rPr lang="en-US"/>
              <a:t> is a chemical that acts as a messenger in between cells.</a:t>
            </a:r>
          </a:p>
          <a:p>
            <a:r>
              <a:rPr lang="en-US"/>
              <a:t>Up until about 7 weeks, male and female embryos are identical.</a:t>
            </a:r>
          </a:p>
          <a:p>
            <a:r>
              <a:rPr lang="en-US" u="sng"/>
              <a:t>Testosterone</a:t>
            </a:r>
            <a:r>
              <a:rPr lang="en-US"/>
              <a:t> is released in males that stimulates the development of male sexual structures.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Hormones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At </a:t>
            </a:r>
            <a:r>
              <a:rPr lang="en-US" sz="2800" u="sng"/>
              <a:t>puberty</a:t>
            </a:r>
            <a:r>
              <a:rPr lang="en-US" sz="2800"/>
              <a:t> (9- 15 years of age) the amount of </a:t>
            </a:r>
            <a:r>
              <a:rPr lang="en-US" sz="2800" u="sng"/>
              <a:t>testosterone</a:t>
            </a:r>
            <a:r>
              <a:rPr lang="en-US" sz="2800"/>
              <a:t> production is increased.</a:t>
            </a:r>
          </a:p>
          <a:p>
            <a:pPr>
              <a:lnSpc>
                <a:spcPct val="90000"/>
              </a:lnSpc>
            </a:pPr>
            <a:r>
              <a:rPr lang="en-US" sz="2800" u="sng"/>
              <a:t>Testosterone</a:t>
            </a:r>
            <a:r>
              <a:rPr lang="en-US" sz="2800"/>
              <a:t> is released from the </a:t>
            </a:r>
            <a:r>
              <a:rPr lang="en-US" sz="2800" u="sng"/>
              <a:t>testes</a:t>
            </a:r>
            <a:r>
              <a:rPr lang="en-US" sz="2800"/>
              <a:t>.</a:t>
            </a:r>
          </a:p>
          <a:p>
            <a:pPr>
              <a:lnSpc>
                <a:spcPct val="90000"/>
              </a:lnSpc>
            </a:pPr>
            <a:r>
              <a:rPr lang="en-US" sz="2800"/>
              <a:t>There are other important hormones produced by males.</a:t>
            </a:r>
          </a:p>
          <a:p>
            <a:pPr lvl="1">
              <a:lnSpc>
                <a:spcPct val="90000"/>
              </a:lnSpc>
            </a:pPr>
            <a:r>
              <a:rPr lang="en-US" sz="2400" u="sng"/>
              <a:t>Luteinizing hormone (LH)-</a:t>
            </a:r>
            <a:r>
              <a:rPr lang="en-US" sz="2400"/>
              <a:t> causes special testes cells to produce testosterone.</a:t>
            </a:r>
          </a:p>
          <a:p>
            <a:pPr lvl="1">
              <a:lnSpc>
                <a:spcPct val="90000"/>
              </a:lnSpc>
            </a:pPr>
            <a:r>
              <a:rPr lang="en-US" sz="2400" u="sng"/>
              <a:t>Follicle stimulating hormone (FSH)-</a:t>
            </a:r>
            <a:r>
              <a:rPr lang="en-US" sz="2400"/>
              <a:t> causes reproductive cells in the testes to divide and produce sperm cells. Also causes reproductive cells to absorb testosterone.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Reproductive Ages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Males are able to produce sperm from the time of puberty for the remainder of the male’s life.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Female reproduction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female sex cell is called the </a:t>
            </a:r>
            <a:r>
              <a:rPr lang="en-US" u="sng"/>
              <a:t>egg cell</a:t>
            </a:r>
            <a:r>
              <a:rPr lang="en-US"/>
              <a:t>.</a:t>
            </a:r>
          </a:p>
          <a:p>
            <a:r>
              <a:rPr lang="en-US"/>
              <a:t>The egg cell is much </a:t>
            </a:r>
            <a:r>
              <a:rPr lang="en-US" u="sng"/>
              <a:t>larger</a:t>
            </a:r>
            <a:r>
              <a:rPr lang="en-US"/>
              <a:t> than the sperm cell.</a:t>
            </a:r>
          </a:p>
        </p:txBody>
      </p:sp>
      <p:sp>
        <p:nvSpPr>
          <p:cNvPr id="95236" name="Oval 4"/>
          <p:cNvSpPr>
            <a:spLocks noChangeArrowheads="1"/>
          </p:cNvSpPr>
          <p:nvPr/>
        </p:nvSpPr>
        <p:spPr bwMode="auto">
          <a:xfrm>
            <a:off x="1447800" y="3429000"/>
            <a:ext cx="3276600" cy="32004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5237" name="Oval 5"/>
          <p:cNvSpPr>
            <a:spLocks noChangeArrowheads="1"/>
          </p:cNvSpPr>
          <p:nvPr/>
        </p:nvSpPr>
        <p:spPr bwMode="auto">
          <a:xfrm>
            <a:off x="5867400" y="5029200"/>
            <a:ext cx="1524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5238" name="Freeform 6"/>
          <p:cNvSpPr>
            <a:spLocks/>
          </p:cNvSpPr>
          <p:nvPr/>
        </p:nvSpPr>
        <p:spPr bwMode="auto">
          <a:xfrm>
            <a:off x="6019800" y="5029200"/>
            <a:ext cx="165100" cy="8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48"/>
              </a:cxn>
              <a:cxn ang="0">
                <a:pos x="96" y="48"/>
              </a:cxn>
              <a:cxn ang="0">
                <a:pos x="96" y="0"/>
              </a:cxn>
            </a:cxnLst>
            <a:rect l="0" t="0" r="r" b="b"/>
            <a:pathLst>
              <a:path w="104" h="56">
                <a:moveTo>
                  <a:pt x="0" y="0"/>
                </a:moveTo>
                <a:cubicBezTo>
                  <a:pt x="16" y="20"/>
                  <a:pt x="32" y="40"/>
                  <a:pt x="48" y="48"/>
                </a:cubicBezTo>
                <a:cubicBezTo>
                  <a:pt x="64" y="56"/>
                  <a:pt x="88" y="56"/>
                  <a:pt x="96" y="48"/>
                </a:cubicBezTo>
                <a:cubicBezTo>
                  <a:pt x="104" y="40"/>
                  <a:pt x="100" y="20"/>
                  <a:pt x="9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4495800" y="32004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Egg cell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6553200" y="44958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Sperm cell</a:t>
            </a:r>
          </a:p>
        </p:txBody>
      </p:sp>
      <p:sp>
        <p:nvSpPr>
          <p:cNvPr id="95241" name="Line 9"/>
          <p:cNvSpPr>
            <a:spLocks noChangeShapeType="1"/>
          </p:cNvSpPr>
          <p:nvPr/>
        </p:nvSpPr>
        <p:spPr bwMode="auto">
          <a:xfrm flipH="1">
            <a:off x="4343400" y="35052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5242" name="Line 10"/>
          <p:cNvSpPr>
            <a:spLocks noChangeShapeType="1"/>
          </p:cNvSpPr>
          <p:nvPr/>
        </p:nvSpPr>
        <p:spPr bwMode="auto">
          <a:xfrm flipH="1">
            <a:off x="6172200" y="47244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Female reproduction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</a:t>
            </a:r>
            <a:r>
              <a:rPr lang="en-US" u="sng"/>
              <a:t>egg cell</a:t>
            </a:r>
            <a:r>
              <a:rPr lang="en-US"/>
              <a:t> is packed with </a:t>
            </a:r>
            <a:r>
              <a:rPr lang="en-US" u="sng"/>
              <a:t>nutrients</a:t>
            </a:r>
            <a:r>
              <a:rPr lang="en-US"/>
              <a:t> so it can divide rapidly.</a:t>
            </a:r>
          </a:p>
          <a:p>
            <a:pPr lvl="1"/>
            <a:r>
              <a:rPr lang="en-US"/>
              <a:t>The sperm cell only lasts a few days.</a:t>
            </a:r>
          </a:p>
          <a:p>
            <a:r>
              <a:rPr lang="en-US"/>
              <a:t>Only </a:t>
            </a:r>
            <a:r>
              <a:rPr lang="en-US" u="sng"/>
              <a:t>one egg cell</a:t>
            </a:r>
            <a:r>
              <a:rPr lang="en-US"/>
              <a:t> is produced at a time.</a:t>
            </a:r>
          </a:p>
          <a:p>
            <a:pPr lvl="1"/>
            <a:r>
              <a:rPr lang="en-US"/>
              <a:t>Millions of sperm cells are produced every 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Female Reproduction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primary reproductive organ of the female is the </a:t>
            </a:r>
            <a:r>
              <a:rPr lang="en-US" u="sng"/>
              <a:t>ovary</a:t>
            </a:r>
            <a:r>
              <a:rPr lang="en-US"/>
              <a:t>.</a:t>
            </a:r>
          </a:p>
          <a:p>
            <a:r>
              <a:rPr lang="en-US"/>
              <a:t>Inside the </a:t>
            </a:r>
            <a:r>
              <a:rPr lang="en-US" u="sng"/>
              <a:t>ovary</a:t>
            </a:r>
            <a:r>
              <a:rPr lang="en-US"/>
              <a:t> we will find </a:t>
            </a:r>
            <a:r>
              <a:rPr lang="en-US" u="sng"/>
              <a:t>follicles</a:t>
            </a:r>
          </a:p>
          <a:p>
            <a:pPr lvl="1"/>
            <a:r>
              <a:rPr lang="en-US"/>
              <a:t>small groups of cells</a:t>
            </a:r>
          </a:p>
          <a:p>
            <a:r>
              <a:rPr lang="en-US"/>
              <a:t>The </a:t>
            </a:r>
            <a:r>
              <a:rPr lang="en-US" u="sng"/>
              <a:t>follicles</a:t>
            </a:r>
            <a:r>
              <a:rPr lang="en-US"/>
              <a:t> contain 2 types of cells:</a:t>
            </a:r>
          </a:p>
          <a:p>
            <a:pPr lvl="1"/>
            <a:r>
              <a:rPr lang="en-US" u="sng"/>
              <a:t>Reproductive cells</a:t>
            </a:r>
            <a:r>
              <a:rPr lang="en-US"/>
              <a:t> that produce the </a:t>
            </a:r>
            <a:r>
              <a:rPr lang="en-US" u="sng"/>
              <a:t>egg</a:t>
            </a:r>
            <a:r>
              <a:rPr lang="en-US"/>
              <a:t>.</a:t>
            </a:r>
          </a:p>
          <a:p>
            <a:pPr lvl="1"/>
            <a:r>
              <a:rPr lang="en-US" u="sng"/>
              <a:t>Nutrient producing cells</a:t>
            </a:r>
            <a:r>
              <a:rPr lang="en-US"/>
              <a:t> that provide </a:t>
            </a:r>
            <a:r>
              <a:rPr lang="en-US" u="sng"/>
              <a:t>energy</a:t>
            </a:r>
            <a:r>
              <a:rPr lang="en-US"/>
              <a:t> for the developing </a:t>
            </a:r>
            <a:r>
              <a:rPr lang="en-US" u="sng"/>
              <a:t>egg</a:t>
            </a:r>
            <a:r>
              <a:rPr lang="en-US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Female Reproduction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are only about </a:t>
            </a:r>
            <a:r>
              <a:rPr lang="en-US" u="sng"/>
              <a:t>400 000 follicles</a:t>
            </a:r>
            <a:r>
              <a:rPr lang="en-US"/>
              <a:t> at puberty but most do not reach maturity.</a:t>
            </a:r>
          </a:p>
          <a:p>
            <a:r>
              <a:rPr lang="en-US" u="sng"/>
              <a:t>Hundreds</a:t>
            </a:r>
            <a:r>
              <a:rPr lang="en-US"/>
              <a:t> of follicles may begin to develop each </a:t>
            </a:r>
            <a:r>
              <a:rPr lang="en-US" u="sng"/>
              <a:t>cycle</a:t>
            </a:r>
            <a:r>
              <a:rPr lang="en-US"/>
              <a:t>, but </a:t>
            </a:r>
            <a:r>
              <a:rPr lang="en-US" u="sng"/>
              <a:t>only 1</a:t>
            </a:r>
            <a:r>
              <a:rPr lang="en-US"/>
              <a:t> is allowed to reach maturity each </a:t>
            </a:r>
            <a:r>
              <a:rPr lang="en-US" u="sng"/>
              <a:t>reproductive cycle</a:t>
            </a:r>
            <a:r>
              <a:rPr lang="en-US"/>
              <a:t>.</a:t>
            </a:r>
          </a:p>
          <a:p>
            <a:pPr lvl="1"/>
            <a:r>
              <a:rPr lang="en-US"/>
              <a:t>The rest </a:t>
            </a:r>
            <a:r>
              <a:rPr lang="en-US" u="sng"/>
              <a:t>deteriorate</a:t>
            </a:r>
            <a:r>
              <a:rPr lang="en-US"/>
              <a:t> and are </a:t>
            </a:r>
            <a:r>
              <a:rPr lang="en-US" u="sng"/>
              <a:t>absorbed</a:t>
            </a:r>
            <a:r>
              <a:rPr lang="en-US"/>
              <a:t> into the </a:t>
            </a:r>
            <a:r>
              <a:rPr lang="en-US" u="sng"/>
              <a:t>ovary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u="sng"/>
              <a:t>Louis Pasteur (1822-1895)-</a:t>
            </a:r>
            <a:r>
              <a:rPr lang="en-US"/>
              <a:t> living things come from living thing not non-living things.</a:t>
            </a:r>
          </a:p>
          <a:p>
            <a:pPr marL="609600" indent="-609600">
              <a:buFontTx/>
              <a:buNone/>
            </a:pPr>
            <a:r>
              <a:rPr lang="en-US" u="sng"/>
              <a:t>Cell theory</a:t>
            </a:r>
            <a:endParaRPr lang="en-US"/>
          </a:p>
          <a:p>
            <a:pPr marL="609600" indent="-609600">
              <a:buFontTx/>
              <a:buAutoNum type="arabicPeriod"/>
            </a:pPr>
            <a:r>
              <a:rPr lang="en-US"/>
              <a:t>All living things are composed of one or more cells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The cell is the functional unit of life 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All cells come from pre-existing cells</a:t>
            </a:r>
          </a:p>
        </p:txBody>
      </p:sp>
      <p:sp>
        <p:nvSpPr>
          <p:cNvPr id="10245" name="AutoShape 5">
            <a:hlinkClick r:id="rId2" highlightClick="1"/>
          </p:cNvPr>
          <p:cNvSpPr>
            <a:spLocks noChangeArrowheads="1"/>
          </p:cNvSpPr>
          <p:nvPr/>
        </p:nvSpPr>
        <p:spPr bwMode="auto">
          <a:xfrm>
            <a:off x="7467600" y="2667000"/>
            <a:ext cx="1042988" cy="1042988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image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03650" cy="6858000"/>
          </a:xfrm>
          <a:prstGeom prst="rect">
            <a:avLst/>
          </a:prstGeom>
          <a:noFill/>
        </p:spPr>
      </p:pic>
      <p:pic>
        <p:nvPicPr>
          <p:cNvPr id="99334" name="Picture 6" descr="female_reproductive_syst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971800"/>
            <a:ext cx="2600325" cy="2571750"/>
          </a:xfrm>
          <a:prstGeom prst="rect">
            <a:avLst/>
          </a:prstGeom>
          <a:noFill/>
        </p:spPr>
      </p:pic>
      <p:sp>
        <p:nvSpPr>
          <p:cNvPr id="99335" name="Oval 7"/>
          <p:cNvSpPr>
            <a:spLocks noChangeArrowheads="1"/>
          </p:cNvSpPr>
          <p:nvPr/>
        </p:nvSpPr>
        <p:spPr bwMode="auto">
          <a:xfrm>
            <a:off x="3962400" y="2590800"/>
            <a:ext cx="3657600" cy="3505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4648200" y="2971800"/>
            <a:ext cx="533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4800600" y="4191000"/>
            <a:ext cx="457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4953000" y="4038600"/>
            <a:ext cx="1524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39" name="Rectangle 11"/>
          <p:cNvSpPr>
            <a:spLocks noChangeArrowheads="1"/>
          </p:cNvSpPr>
          <p:nvPr/>
        </p:nvSpPr>
        <p:spPr bwMode="auto">
          <a:xfrm>
            <a:off x="6172200" y="3124200"/>
            <a:ext cx="914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40" name="Rectangle 12"/>
          <p:cNvSpPr>
            <a:spLocks noChangeArrowheads="1"/>
          </p:cNvSpPr>
          <p:nvPr/>
        </p:nvSpPr>
        <p:spPr bwMode="auto">
          <a:xfrm>
            <a:off x="6096000" y="4953000"/>
            <a:ext cx="762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>
            <a:off x="4800600" y="5105400"/>
            <a:ext cx="685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42" name="Text Box 14"/>
          <p:cNvSpPr txBox="1">
            <a:spLocks noChangeArrowheads="1"/>
          </p:cNvSpPr>
          <p:nvPr/>
        </p:nvSpPr>
        <p:spPr bwMode="auto">
          <a:xfrm>
            <a:off x="2743200" y="381000"/>
            <a:ext cx="5410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The primary reproductive organ of the female is the </a:t>
            </a:r>
            <a:r>
              <a:rPr lang="en-US" sz="2800" u="sng"/>
              <a:t>ovary</a:t>
            </a:r>
            <a:r>
              <a:rPr lang="en-US" sz="2800"/>
              <a:t>.</a:t>
            </a:r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 flipV="1">
            <a:off x="1905000" y="2743200"/>
            <a:ext cx="3124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>
            <a:off x="1905000" y="3581400"/>
            <a:ext cx="25146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99347" name="Picture 19" descr="ovary-schemat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685800"/>
            <a:ext cx="3505200" cy="1990725"/>
          </a:xfrm>
          <a:prstGeom prst="rect">
            <a:avLst/>
          </a:prstGeom>
          <a:noFill/>
        </p:spPr>
      </p:pic>
      <p:sp>
        <p:nvSpPr>
          <p:cNvPr id="99348" name="Oval 20"/>
          <p:cNvSpPr>
            <a:spLocks noChangeArrowheads="1"/>
          </p:cNvSpPr>
          <p:nvPr/>
        </p:nvSpPr>
        <p:spPr bwMode="auto">
          <a:xfrm>
            <a:off x="5029200" y="304800"/>
            <a:ext cx="3886200" cy="2362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99349" name="Line 21"/>
          <p:cNvSpPr>
            <a:spLocks noChangeShapeType="1"/>
          </p:cNvSpPr>
          <p:nvPr/>
        </p:nvSpPr>
        <p:spPr bwMode="auto">
          <a:xfrm flipV="1">
            <a:off x="4953000" y="1600200"/>
            <a:ext cx="762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9350" name="Line 22"/>
          <p:cNvSpPr>
            <a:spLocks noChangeShapeType="1"/>
          </p:cNvSpPr>
          <p:nvPr/>
        </p:nvSpPr>
        <p:spPr bwMode="auto">
          <a:xfrm flipV="1">
            <a:off x="4953000" y="2590800"/>
            <a:ext cx="26670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99351" name="Text Box 23"/>
          <p:cNvSpPr txBox="1">
            <a:spLocks noChangeArrowheads="1"/>
          </p:cNvSpPr>
          <p:nvPr/>
        </p:nvSpPr>
        <p:spPr bwMode="auto">
          <a:xfrm>
            <a:off x="2743200" y="4267200"/>
            <a:ext cx="6400800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dirty="0"/>
              <a:t>Inside the </a:t>
            </a:r>
            <a:r>
              <a:rPr lang="en-US" sz="2400" u="sng" dirty="0"/>
              <a:t>ovary</a:t>
            </a:r>
            <a:r>
              <a:rPr lang="en-US" sz="2400" dirty="0"/>
              <a:t> we will find </a:t>
            </a:r>
            <a:r>
              <a:rPr lang="en-US" sz="2400" u="sng" dirty="0"/>
              <a:t>follicles:</a:t>
            </a:r>
          </a:p>
          <a:p>
            <a:pPr lvl="4"/>
            <a:r>
              <a:rPr lang="en-US" sz="2400" dirty="0"/>
              <a:t>    -small groups of cells</a:t>
            </a:r>
          </a:p>
          <a:p>
            <a:pPr>
              <a:buFontTx/>
              <a:buChar char="•"/>
            </a:pPr>
            <a:r>
              <a:rPr lang="en-US" sz="2400" dirty="0"/>
              <a:t>The </a:t>
            </a:r>
            <a:r>
              <a:rPr lang="en-US" sz="2400" u="sng" dirty="0"/>
              <a:t>follicles</a:t>
            </a:r>
            <a:r>
              <a:rPr lang="en-US" sz="2400" dirty="0"/>
              <a:t> contain 2 types of cells:</a:t>
            </a:r>
          </a:p>
          <a:p>
            <a:pPr lvl="1"/>
            <a:r>
              <a:rPr lang="en-US" sz="2400" dirty="0"/>
              <a:t>    -</a:t>
            </a:r>
            <a:r>
              <a:rPr lang="en-US" sz="2400" u="sng" dirty="0"/>
              <a:t>Reproductive cells</a:t>
            </a:r>
            <a:r>
              <a:rPr lang="en-US" sz="2400" dirty="0"/>
              <a:t> that produce the </a:t>
            </a:r>
            <a:r>
              <a:rPr lang="en-US" sz="2400" u="sng" dirty="0"/>
              <a:t>egg</a:t>
            </a:r>
            <a:r>
              <a:rPr lang="en-US" sz="2400" dirty="0"/>
              <a:t>.</a:t>
            </a:r>
          </a:p>
          <a:p>
            <a:pPr lvl="1"/>
            <a:r>
              <a:rPr lang="en-US" sz="2400" dirty="0"/>
              <a:t>    -</a:t>
            </a:r>
            <a:r>
              <a:rPr lang="en-US" sz="2400" u="sng" dirty="0"/>
              <a:t>Nutrient producing cells</a:t>
            </a:r>
            <a:r>
              <a:rPr lang="en-US" sz="2400" dirty="0"/>
              <a:t> that provide </a:t>
            </a:r>
            <a:r>
              <a:rPr lang="en-US" sz="2400" u="sng" dirty="0"/>
              <a:t>energy</a:t>
            </a:r>
            <a:r>
              <a:rPr lang="en-US" sz="2400" dirty="0"/>
              <a:t> for the developing </a:t>
            </a:r>
            <a:r>
              <a:rPr lang="en-US" sz="2400" u="sng" dirty="0"/>
              <a:t>egg</a:t>
            </a:r>
            <a:r>
              <a:rPr lang="en-US" sz="2400" dirty="0"/>
              <a:t>.</a:t>
            </a:r>
          </a:p>
        </p:txBody>
      </p:sp>
      <p:sp>
        <p:nvSpPr>
          <p:cNvPr id="99352" name="Text Box 24"/>
          <p:cNvSpPr txBox="1">
            <a:spLocks noChangeArrowheads="1"/>
          </p:cNvSpPr>
          <p:nvPr/>
        </p:nvSpPr>
        <p:spPr bwMode="auto">
          <a:xfrm>
            <a:off x="0" y="304800"/>
            <a:ext cx="4953000" cy="337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/>
              <a:t>There are only about </a:t>
            </a:r>
            <a:r>
              <a:rPr lang="en-US" sz="2400" u="sng"/>
              <a:t>400 000 follicles</a:t>
            </a:r>
            <a:r>
              <a:rPr lang="en-US" sz="2400"/>
              <a:t> at puberty but most do not reach maturity.</a:t>
            </a:r>
          </a:p>
          <a:p>
            <a:pPr>
              <a:buFontTx/>
              <a:buChar char="•"/>
            </a:pPr>
            <a:r>
              <a:rPr lang="en-US" sz="2400" u="sng"/>
              <a:t>Hundreds</a:t>
            </a:r>
            <a:r>
              <a:rPr lang="en-US" sz="2400"/>
              <a:t> of follicles may begin to develop each </a:t>
            </a:r>
            <a:r>
              <a:rPr lang="en-US" sz="2400" u="sng"/>
              <a:t>cycle</a:t>
            </a:r>
            <a:r>
              <a:rPr lang="en-US" sz="2400"/>
              <a:t>, but </a:t>
            </a:r>
            <a:r>
              <a:rPr lang="en-US" sz="2400" u="sng"/>
              <a:t>only 1</a:t>
            </a:r>
            <a:r>
              <a:rPr lang="en-US" sz="2400"/>
              <a:t> is allowed to reach maturity each </a:t>
            </a:r>
            <a:r>
              <a:rPr lang="en-US" sz="2400" u="sng"/>
              <a:t>reproductive cycle</a:t>
            </a:r>
            <a:r>
              <a:rPr lang="en-US" sz="2400"/>
              <a:t>.</a:t>
            </a:r>
          </a:p>
          <a:p>
            <a:pPr lvl="1"/>
            <a:r>
              <a:rPr lang="en-US" sz="2400"/>
              <a:t>    -The rest </a:t>
            </a:r>
            <a:r>
              <a:rPr lang="en-US" sz="2400" u="sng"/>
              <a:t>deteriorate</a:t>
            </a:r>
            <a:r>
              <a:rPr lang="en-US" sz="2400"/>
              <a:t> and are </a:t>
            </a:r>
            <a:r>
              <a:rPr lang="en-US" sz="2400" u="sng"/>
              <a:t>absorbed</a:t>
            </a:r>
            <a:r>
              <a:rPr lang="en-US" sz="2400"/>
              <a:t> into the </a:t>
            </a:r>
            <a:r>
              <a:rPr lang="en-US" sz="2400" u="sng"/>
              <a:t>ovary</a:t>
            </a:r>
            <a:r>
              <a:rPr lang="en-US" sz="24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 animBg="1"/>
      <p:bldP spid="99342" grpId="0"/>
      <p:bldP spid="99343" grpId="0" animBg="1"/>
      <p:bldP spid="99344" grpId="0" animBg="1"/>
      <p:bldP spid="99348" grpId="0" animBg="1"/>
      <p:bldP spid="99349" grpId="0" animBg="1"/>
      <p:bldP spid="99350" grpId="0" animBg="1"/>
      <p:bldP spid="99351" grpId="0" animBg="1"/>
      <p:bldP spid="99351" grpId="1" animBg="1"/>
      <p:bldP spid="9935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ovary-schemat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820863"/>
            <a:ext cx="5638800" cy="3201987"/>
          </a:xfrm>
          <a:prstGeom prst="rect">
            <a:avLst/>
          </a:prstGeom>
          <a:noFill/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609600" y="228600"/>
            <a:ext cx="6858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As the follicle develops, the reproductive cell which begins with 46 chromosomes, undergoes meiosis.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685800" y="502920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It will develop one large egg cell (23 chromosomes) and 3 cells that disintegrate.</a:t>
            </a: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609600" y="228600"/>
            <a:ext cx="693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Nutrient cells surrounding the egg have been dividing to nourish the egg. </a:t>
            </a: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685800" y="5029200"/>
            <a:ext cx="708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The nutrient cells develop a fluid filled cavity around the egg.</a:t>
            </a:r>
          </a:p>
        </p:txBody>
      </p:sp>
      <p:sp>
        <p:nvSpPr>
          <p:cNvPr id="100361" name="Line 9"/>
          <p:cNvSpPr>
            <a:spLocks noChangeShapeType="1"/>
          </p:cNvSpPr>
          <p:nvPr/>
        </p:nvSpPr>
        <p:spPr bwMode="auto">
          <a:xfrm flipH="1" flipV="1">
            <a:off x="5410200" y="3810000"/>
            <a:ext cx="76200" cy="1295400"/>
          </a:xfrm>
          <a:prstGeom prst="line">
            <a:avLst/>
          </a:prstGeom>
          <a:noFill/>
          <a:ln w="38100">
            <a:solidFill>
              <a:srgbClr val="1F02F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609600" y="228600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When the egg is ready, the ovary wall bursts and the egg is released into the </a:t>
            </a:r>
            <a:r>
              <a:rPr lang="en-US" sz="2800" u="sng"/>
              <a:t>oviduct</a:t>
            </a:r>
            <a:r>
              <a:rPr lang="en-US" sz="2800"/>
              <a:t>.</a:t>
            </a:r>
          </a:p>
        </p:txBody>
      </p:sp>
      <p:sp>
        <p:nvSpPr>
          <p:cNvPr id="100363" name="Freeform 11"/>
          <p:cNvSpPr>
            <a:spLocks/>
          </p:cNvSpPr>
          <p:nvPr/>
        </p:nvSpPr>
        <p:spPr bwMode="auto">
          <a:xfrm>
            <a:off x="5857875" y="995363"/>
            <a:ext cx="1558925" cy="2357437"/>
          </a:xfrm>
          <a:custGeom>
            <a:avLst/>
            <a:gdLst/>
            <a:ahLst/>
            <a:cxnLst>
              <a:cxn ang="0">
                <a:pos x="16" y="60"/>
              </a:cxn>
              <a:cxn ang="0">
                <a:pos x="150" y="141"/>
              </a:cxn>
              <a:cxn ang="0">
                <a:pos x="918" y="909"/>
              </a:cxn>
              <a:cxn ang="0">
                <a:pos x="534" y="1485"/>
              </a:cxn>
            </a:cxnLst>
            <a:rect l="0" t="0" r="r" b="b"/>
            <a:pathLst>
              <a:path w="982" h="1485">
                <a:moveTo>
                  <a:pt x="16" y="60"/>
                </a:moveTo>
                <a:cubicBezTo>
                  <a:pt x="38" y="74"/>
                  <a:pt x="0" y="0"/>
                  <a:pt x="150" y="141"/>
                </a:cubicBezTo>
                <a:cubicBezTo>
                  <a:pt x="300" y="282"/>
                  <a:pt x="854" y="685"/>
                  <a:pt x="918" y="909"/>
                </a:cubicBezTo>
                <a:cubicBezTo>
                  <a:pt x="982" y="1133"/>
                  <a:pt x="758" y="1309"/>
                  <a:pt x="534" y="1485"/>
                </a:cubicBezTo>
              </a:path>
            </a:pathLst>
          </a:custGeom>
          <a:noFill/>
          <a:ln w="38100" cmpd="sng">
            <a:solidFill>
              <a:srgbClr val="1F02F6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6629400" y="40386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The release process is called </a:t>
            </a:r>
            <a:r>
              <a:rPr lang="en-US" u="sng"/>
              <a:t>ovulation</a:t>
            </a:r>
            <a:r>
              <a:rPr lang="en-US"/>
              <a:t>.</a:t>
            </a:r>
          </a:p>
        </p:txBody>
      </p:sp>
      <p:sp>
        <p:nvSpPr>
          <p:cNvPr id="100365" name="Text Box 13"/>
          <p:cNvSpPr txBox="1">
            <a:spLocks noChangeArrowheads="1"/>
          </p:cNvSpPr>
          <p:nvPr/>
        </p:nvSpPr>
        <p:spPr bwMode="auto">
          <a:xfrm>
            <a:off x="609600" y="0"/>
            <a:ext cx="72390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Nutrient cells that remain in the ovary are transformed into </a:t>
            </a:r>
            <a:r>
              <a:rPr lang="en-US" sz="2800" u="sng"/>
              <a:t>corpus luteum</a:t>
            </a:r>
            <a:r>
              <a:rPr lang="en-US" sz="2800"/>
              <a:t>.</a:t>
            </a:r>
            <a:endParaRPr lang="en-US" sz="2800" u="sng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u="sng"/>
              <a:t>Corpus luteum</a:t>
            </a:r>
            <a:r>
              <a:rPr lang="en-US" sz="2800"/>
              <a:t> produces hormones necessary for pregnancy.</a:t>
            </a:r>
          </a:p>
        </p:txBody>
      </p:sp>
      <p:sp>
        <p:nvSpPr>
          <p:cNvPr id="100366" name="Line 14"/>
          <p:cNvSpPr>
            <a:spLocks noChangeShapeType="1"/>
          </p:cNvSpPr>
          <p:nvPr/>
        </p:nvSpPr>
        <p:spPr bwMode="auto">
          <a:xfrm>
            <a:off x="4800600" y="1524000"/>
            <a:ext cx="76200" cy="381000"/>
          </a:xfrm>
          <a:prstGeom prst="line">
            <a:avLst/>
          </a:prstGeom>
          <a:noFill/>
          <a:ln w="38100">
            <a:solidFill>
              <a:srgbClr val="1F02F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0367" name="Text Box 15"/>
          <p:cNvSpPr txBox="1">
            <a:spLocks noChangeArrowheads="1"/>
          </p:cNvSpPr>
          <p:nvPr/>
        </p:nvSpPr>
        <p:spPr bwMode="auto">
          <a:xfrm>
            <a:off x="685800" y="5029200"/>
            <a:ext cx="7620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If pregnancy does not occur, the corpus luteum breaks down after about 10 days and the cycle leading to ovulation begins again.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  <p:bldP spid="100358" grpId="0"/>
      <p:bldP spid="100358" grpId="1"/>
      <p:bldP spid="100359" grpId="0"/>
      <p:bldP spid="100359" grpId="1"/>
      <p:bldP spid="100360" grpId="0"/>
      <p:bldP spid="100360" grpId="1"/>
      <p:bldP spid="100361" grpId="0" animBg="1"/>
      <p:bldP spid="100361" grpId="1" animBg="1"/>
      <p:bldP spid="100362" grpId="0"/>
      <p:bldP spid="100362" grpId="1"/>
      <p:bldP spid="100363" grpId="0" animBg="1"/>
      <p:bldP spid="100363" grpId="1" animBg="1"/>
      <p:bldP spid="100364" grpId="0" build="allAtOnce"/>
      <p:bldP spid="100365" grpId="0"/>
      <p:bldP spid="100366" grpId="0" animBg="1"/>
      <p:bldP spid="100367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female_reproductive_syst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819400"/>
            <a:ext cx="5257800" cy="2895600"/>
          </a:xfrm>
          <a:prstGeom prst="rect">
            <a:avLst/>
          </a:prstGeom>
          <a:noFill/>
        </p:spPr>
      </p:pic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5029200" y="2971800"/>
            <a:ext cx="1981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2057400" y="2743200"/>
            <a:ext cx="10668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2286000" y="4191000"/>
            <a:ext cx="990600" cy="228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2667000" y="4038600"/>
            <a:ext cx="2286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2133600" y="5181600"/>
            <a:ext cx="1524000" cy="228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4876800" y="5029200"/>
            <a:ext cx="1524000" cy="228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762000" y="5334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When the egg is released from the </a:t>
            </a:r>
            <a:r>
              <a:rPr lang="en-US" sz="2800" u="sng"/>
              <a:t>ovary</a:t>
            </a:r>
            <a:r>
              <a:rPr lang="en-US" sz="2800"/>
              <a:t>, it moves into the </a:t>
            </a:r>
            <a:r>
              <a:rPr lang="en-US" sz="2800" u="sng"/>
              <a:t>oviduct</a:t>
            </a:r>
            <a:r>
              <a:rPr lang="en-US" sz="2800"/>
              <a:t>, which moves the egg towards the </a:t>
            </a:r>
            <a:r>
              <a:rPr lang="en-US" sz="2800" u="sng"/>
              <a:t>uterus</a:t>
            </a:r>
            <a:r>
              <a:rPr lang="en-US" sz="2800"/>
              <a:t>.</a:t>
            </a:r>
          </a:p>
        </p:txBody>
      </p:sp>
      <p:sp>
        <p:nvSpPr>
          <p:cNvPr id="103436" name="Text Box 12"/>
          <p:cNvSpPr txBox="1">
            <a:spLocks noChangeArrowheads="1"/>
          </p:cNvSpPr>
          <p:nvPr/>
        </p:nvSpPr>
        <p:spPr bwMode="auto">
          <a:xfrm>
            <a:off x="1524000" y="42672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Ovary</a:t>
            </a:r>
          </a:p>
        </p:txBody>
      </p:sp>
      <p:sp>
        <p:nvSpPr>
          <p:cNvPr id="103437" name="Text Box 13"/>
          <p:cNvSpPr txBox="1">
            <a:spLocks noChangeArrowheads="1"/>
          </p:cNvSpPr>
          <p:nvPr/>
        </p:nvSpPr>
        <p:spPr bwMode="auto">
          <a:xfrm>
            <a:off x="838200" y="3048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Oviduct</a:t>
            </a:r>
          </a:p>
        </p:txBody>
      </p:sp>
      <p:sp>
        <p:nvSpPr>
          <p:cNvPr id="103438" name="Text Box 14"/>
          <p:cNvSpPr txBox="1">
            <a:spLocks noChangeArrowheads="1"/>
          </p:cNvSpPr>
          <p:nvPr/>
        </p:nvSpPr>
        <p:spPr bwMode="auto">
          <a:xfrm>
            <a:off x="5334000" y="46482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Uterus</a:t>
            </a:r>
          </a:p>
        </p:txBody>
      </p:sp>
      <p:sp>
        <p:nvSpPr>
          <p:cNvPr id="103439" name="Line 15"/>
          <p:cNvSpPr>
            <a:spLocks noChangeShapeType="1"/>
          </p:cNvSpPr>
          <p:nvPr/>
        </p:nvSpPr>
        <p:spPr bwMode="auto">
          <a:xfrm flipV="1">
            <a:off x="2057400" y="3810000"/>
            <a:ext cx="533400" cy="533400"/>
          </a:xfrm>
          <a:prstGeom prst="line">
            <a:avLst/>
          </a:prstGeom>
          <a:noFill/>
          <a:ln w="38100">
            <a:solidFill>
              <a:srgbClr val="1F02F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3440" name="Freeform 16"/>
          <p:cNvSpPr>
            <a:spLocks/>
          </p:cNvSpPr>
          <p:nvPr/>
        </p:nvSpPr>
        <p:spPr bwMode="auto">
          <a:xfrm>
            <a:off x="1752600" y="3098800"/>
            <a:ext cx="762000" cy="254000"/>
          </a:xfrm>
          <a:custGeom>
            <a:avLst/>
            <a:gdLst/>
            <a:ahLst/>
            <a:cxnLst>
              <a:cxn ang="0">
                <a:pos x="0" y="64"/>
              </a:cxn>
              <a:cxn ang="0">
                <a:pos x="336" y="16"/>
              </a:cxn>
              <a:cxn ang="0">
                <a:pos x="480" y="160"/>
              </a:cxn>
            </a:cxnLst>
            <a:rect l="0" t="0" r="r" b="b"/>
            <a:pathLst>
              <a:path w="480" h="160">
                <a:moveTo>
                  <a:pt x="0" y="64"/>
                </a:moveTo>
                <a:cubicBezTo>
                  <a:pt x="128" y="32"/>
                  <a:pt x="256" y="0"/>
                  <a:pt x="336" y="16"/>
                </a:cubicBezTo>
                <a:cubicBezTo>
                  <a:pt x="416" y="32"/>
                  <a:pt x="448" y="96"/>
                  <a:pt x="480" y="160"/>
                </a:cubicBezTo>
              </a:path>
            </a:pathLst>
          </a:custGeom>
          <a:noFill/>
          <a:ln w="38100" cmpd="sng">
            <a:solidFill>
              <a:srgbClr val="1F02F6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3441" name="Line 17"/>
          <p:cNvSpPr>
            <a:spLocks noChangeShapeType="1"/>
          </p:cNvSpPr>
          <p:nvPr/>
        </p:nvSpPr>
        <p:spPr bwMode="auto">
          <a:xfrm flipH="1" flipV="1">
            <a:off x="4343400" y="3962400"/>
            <a:ext cx="1066800" cy="838200"/>
          </a:xfrm>
          <a:prstGeom prst="line">
            <a:avLst/>
          </a:prstGeom>
          <a:noFill/>
          <a:ln w="38100">
            <a:solidFill>
              <a:srgbClr val="1F02F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3442" name="Oval 18"/>
          <p:cNvSpPr>
            <a:spLocks noChangeArrowheads="1"/>
          </p:cNvSpPr>
          <p:nvPr/>
        </p:nvSpPr>
        <p:spPr bwMode="auto">
          <a:xfrm>
            <a:off x="2286000" y="3733800"/>
            <a:ext cx="152400" cy="152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43" name="Text Box 19"/>
          <p:cNvSpPr txBox="1">
            <a:spLocks noChangeArrowheads="1"/>
          </p:cNvSpPr>
          <p:nvPr/>
        </p:nvSpPr>
        <p:spPr bwMode="auto">
          <a:xfrm>
            <a:off x="762000" y="533400"/>
            <a:ext cx="7315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If the egg was </a:t>
            </a:r>
            <a:r>
              <a:rPr lang="en-US" sz="2800" u="sng"/>
              <a:t>fertilized</a:t>
            </a:r>
            <a:r>
              <a:rPr lang="en-US" sz="2800"/>
              <a:t>, the </a:t>
            </a:r>
            <a:r>
              <a:rPr lang="en-US" sz="2800" u="sng"/>
              <a:t>zygote</a:t>
            </a:r>
            <a:r>
              <a:rPr lang="en-US" sz="2800"/>
              <a:t> begins to divide by </a:t>
            </a:r>
            <a:r>
              <a:rPr lang="en-US" sz="2800" u="sng"/>
              <a:t>mitosis</a:t>
            </a:r>
            <a:r>
              <a:rPr lang="en-US" sz="2800"/>
              <a:t>, becoming an </a:t>
            </a:r>
            <a:r>
              <a:rPr lang="en-US" sz="2800" u="sng"/>
              <a:t>embryo</a:t>
            </a:r>
          </a:p>
        </p:txBody>
      </p:sp>
      <p:sp>
        <p:nvSpPr>
          <p:cNvPr id="103444" name="Text Box 20"/>
          <p:cNvSpPr txBox="1">
            <a:spLocks noChangeArrowheads="1"/>
          </p:cNvSpPr>
          <p:nvPr/>
        </p:nvSpPr>
        <p:spPr bwMode="auto">
          <a:xfrm>
            <a:off x="762000" y="533400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The </a:t>
            </a:r>
            <a:r>
              <a:rPr lang="en-US" sz="2800" u="sng"/>
              <a:t>embryo</a:t>
            </a:r>
            <a:r>
              <a:rPr lang="en-US" sz="2800"/>
              <a:t> embeds itself in the thick lining of the </a:t>
            </a:r>
            <a:r>
              <a:rPr lang="en-US" sz="2800" u="sng"/>
              <a:t>uterus</a:t>
            </a:r>
            <a:r>
              <a:rPr lang="en-US" sz="2800"/>
              <a:t>, call the </a:t>
            </a:r>
            <a:r>
              <a:rPr lang="en-US" sz="2800" u="sng"/>
              <a:t>endometrium</a:t>
            </a:r>
            <a:r>
              <a:rPr lang="en-US" sz="2800"/>
              <a:t>.</a:t>
            </a:r>
          </a:p>
        </p:txBody>
      </p:sp>
      <p:sp>
        <p:nvSpPr>
          <p:cNvPr id="103447" name="Oval 23"/>
          <p:cNvSpPr>
            <a:spLocks noChangeArrowheads="1"/>
          </p:cNvSpPr>
          <p:nvPr/>
        </p:nvSpPr>
        <p:spPr bwMode="auto">
          <a:xfrm>
            <a:off x="3886200" y="3581400"/>
            <a:ext cx="152400" cy="152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48" name="Text Box 24"/>
          <p:cNvSpPr txBox="1">
            <a:spLocks noChangeArrowheads="1"/>
          </p:cNvSpPr>
          <p:nvPr/>
        </p:nvSpPr>
        <p:spPr bwMode="auto">
          <a:xfrm>
            <a:off x="2133600" y="5029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Endometrium</a:t>
            </a:r>
          </a:p>
        </p:txBody>
      </p:sp>
      <p:sp>
        <p:nvSpPr>
          <p:cNvPr id="103449" name="Line 25"/>
          <p:cNvSpPr>
            <a:spLocks noChangeShapeType="1"/>
          </p:cNvSpPr>
          <p:nvPr/>
        </p:nvSpPr>
        <p:spPr bwMode="auto">
          <a:xfrm flipV="1">
            <a:off x="3276600" y="4038600"/>
            <a:ext cx="685800" cy="990600"/>
          </a:xfrm>
          <a:prstGeom prst="line">
            <a:avLst/>
          </a:prstGeom>
          <a:noFill/>
          <a:ln w="38100">
            <a:solidFill>
              <a:srgbClr val="1F02F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03450" name="Oval 26"/>
          <p:cNvSpPr>
            <a:spLocks noChangeArrowheads="1"/>
          </p:cNvSpPr>
          <p:nvPr/>
        </p:nvSpPr>
        <p:spPr bwMode="auto">
          <a:xfrm>
            <a:off x="3886200" y="3581400"/>
            <a:ext cx="152400" cy="152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762000" y="533400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If the egg is </a:t>
            </a:r>
            <a:r>
              <a:rPr lang="en-US" sz="2800" u="sng"/>
              <a:t>not fertilized</a:t>
            </a:r>
            <a:r>
              <a:rPr lang="en-US" sz="2800"/>
              <a:t>, the </a:t>
            </a:r>
            <a:r>
              <a:rPr lang="en-US" sz="2800" u="sng"/>
              <a:t>endometrium </a:t>
            </a:r>
            <a:r>
              <a:rPr lang="en-US" sz="2800"/>
              <a:t>is shed in a process called </a:t>
            </a:r>
            <a:r>
              <a:rPr lang="en-US" sz="2800" u="sng"/>
              <a:t>menstruation</a:t>
            </a:r>
            <a:r>
              <a:rPr lang="en-US" sz="2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69 C -0.01041 -0.0044 -0.02014 -0.00948 -0.025 -0.01689 C -0.02986 -0.02429 -0.03211 -0.03701 -0.03003 -0.04372 C -0.02795 -0.05043 -0.02274 -0.05367 -0.01284 -0.05714 C -0.00295 -0.06061 0.01927 -0.06408 0.02952 -0.06523 C 0.03976 -0.06639 0.03959 -0.06616 0.04879 -0.06384 C 0.05799 -0.06153 0.07344 -0.05529 0.08507 -0.05182 C 0.0967 -0.04835 0.10903 -0.04511 0.11841 -0.04233 C 0.12778 -0.03956 0.13438 -0.0384 0.14167 -0.03562 C 0.14896 -0.03285 0.15539 -0.02915 0.16181 -0.02614 C 0.16823 -0.02313 0.17414 -0.02012 0.18004 -0.01689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7.92505E-6 C 0.00452 0.00694 0.00903 0.01388 0.01112 0.02429 C 0.0132 0.0347 0.01303 0.04835 0.01303 0.062 " pathEditMode="relative" ptsTypes="aaA">
                                      <p:cBhvr>
                                        <p:cTn id="31" dur="50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3.21999E-6 C 0.01077 0.00463 0.02171 0.00949 0.02831 0.02684 C 0.0349 0.04419 0.03872 0.07588 0.03942 0.10502 C 0.04011 0.13417 0.03334 0.17673 0.0323 0.20195 C 0.03126 0.22716 0.0323 0.24196 0.03334 0.257 " pathEditMode="relative" ptsTypes="aaaaA">
                                      <p:cBhvr>
                                        <p:cTn id="45" dur="50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5" grpId="0"/>
      <p:bldP spid="103442" grpId="0" animBg="1"/>
      <p:bldP spid="103442" grpId="1" animBg="1"/>
      <p:bldP spid="103443" grpId="0"/>
      <p:bldP spid="103443" grpId="1"/>
      <p:bldP spid="103444" grpId="0" build="allAtOnce"/>
      <p:bldP spid="103447" grpId="0" animBg="1"/>
      <p:bldP spid="103447" grpId="1" animBg="1"/>
      <p:bldP spid="103447" grpId="2" animBg="1"/>
      <p:bldP spid="103448" grpId="0"/>
      <p:bldP spid="103449" grpId="0" animBg="1"/>
      <p:bldP spid="103450" grpId="0" animBg="1"/>
      <p:bldP spid="103450" grpId="1" animBg="1"/>
      <p:bldP spid="103451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Hormones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Along with LH and FSH there are 2 key hormones produced by females for reproduction are:</a:t>
            </a:r>
          </a:p>
          <a:p>
            <a:pPr lvl="1"/>
            <a:r>
              <a:rPr lang="en-US" sz="2400" u="sng"/>
              <a:t>Estrogen</a:t>
            </a:r>
            <a:r>
              <a:rPr lang="en-US" sz="2400"/>
              <a:t>- Encourages the endometrium to thicken in preparation for the zygote.</a:t>
            </a:r>
          </a:p>
          <a:p>
            <a:pPr lvl="2"/>
            <a:r>
              <a:rPr lang="en-US" sz="2000"/>
              <a:t>As the follicles develop, the estrogen levels in the blood increase.</a:t>
            </a:r>
          </a:p>
          <a:p>
            <a:pPr lvl="1"/>
            <a:r>
              <a:rPr lang="en-US" sz="2400" u="sng"/>
              <a:t>Progesterone</a:t>
            </a:r>
            <a:r>
              <a:rPr lang="en-US" sz="2400"/>
              <a:t>- stimulates the development of the endometrium and prepares the uterus for an embryo.</a:t>
            </a:r>
          </a:p>
          <a:p>
            <a:pPr lvl="2"/>
            <a:r>
              <a:rPr lang="en-US" sz="2000"/>
              <a:t>Progesterone inhibits further ovulation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Reproductive Ages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Females continue the reproductive cycle from puberty (9- 15 years) until menopause (40- 55 years)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Reproductive Technology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Technology has helped many people conceive children that otherwise may not have conceived.</a:t>
            </a:r>
          </a:p>
          <a:p>
            <a:r>
              <a:rPr lang="en-US"/>
              <a:t>There are many social and moral issues around reproductive technology.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Fertility Drugs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Fertility drugs create hormonal conditions that increase the chance of conception.</a:t>
            </a:r>
          </a:p>
          <a:p>
            <a:r>
              <a:rPr lang="en-US"/>
              <a:t>Fertility drugs generally increases the amount of eggs released which increases the chances of multiple births.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8" name="Picture 14" descr="j02119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45720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 descr="j02119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4191000"/>
            <a:ext cx="1771650" cy="893763"/>
          </a:xfrm>
          <a:noFill/>
          <a:ln/>
        </p:spPr>
      </p:pic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Transfer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2286000"/>
          </a:xfrm>
        </p:spPr>
        <p:txBody>
          <a:bodyPr/>
          <a:lstStyle/>
          <a:p>
            <a:r>
              <a:rPr lang="en-US" sz="2800"/>
              <a:t>Transferring the cytoplasm from a younger female’s egg into an older female’s egg cell.</a:t>
            </a:r>
          </a:p>
          <a:p>
            <a:r>
              <a:rPr lang="en-US" sz="2800"/>
              <a:t>Helps reduce the probability of genetic defects that occur in pregnancies of older females.</a:t>
            </a:r>
          </a:p>
        </p:txBody>
      </p:sp>
      <p:sp>
        <p:nvSpPr>
          <p:cNvPr id="108548" name="Oval 4"/>
          <p:cNvSpPr>
            <a:spLocks noChangeArrowheads="1"/>
          </p:cNvSpPr>
          <p:nvPr/>
        </p:nvSpPr>
        <p:spPr bwMode="auto">
          <a:xfrm>
            <a:off x="1219200" y="4876800"/>
            <a:ext cx="1905000" cy="1600200"/>
          </a:xfrm>
          <a:prstGeom prst="ellipse">
            <a:avLst/>
          </a:prstGeom>
          <a:solidFill>
            <a:srgbClr val="1F02F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8549" name="Oval 5"/>
          <p:cNvSpPr>
            <a:spLocks noChangeArrowheads="1"/>
          </p:cNvSpPr>
          <p:nvPr/>
        </p:nvSpPr>
        <p:spPr bwMode="auto">
          <a:xfrm>
            <a:off x="1981200" y="5410200"/>
            <a:ext cx="533400" cy="533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8554" name="Oval 10"/>
          <p:cNvSpPr>
            <a:spLocks noChangeArrowheads="1"/>
          </p:cNvSpPr>
          <p:nvPr/>
        </p:nvSpPr>
        <p:spPr bwMode="auto">
          <a:xfrm>
            <a:off x="5410200" y="4876800"/>
            <a:ext cx="1905000" cy="1600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108555" name="Oval 11"/>
          <p:cNvSpPr>
            <a:spLocks noChangeArrowheads="1"/>
          </p:cNvSpPr>
          <p:nvPr/>
        </p:nvSpPr>
        <p:spPr bwMode="auto">
          <a:xfrm>
            <a:off x="6096000" y="5410200"/>
            <a:ext cx="533400" cy="533400"/>
          </a:xfrm>
          <a:prstGeom prst="ellipse">
            <a:avLst/>
          </a:prstGeom>
          <a:solidFill>
            <a:srgbClr val="FC140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E-6 -2.84756E-6 L -0.04168 0.05552 " pathEditMode="relative" ptsTypes="AA">
                                      <p:cBhvr>
                                        <p:cTn id="6" dur="2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841E-6 C 0.05972 -0.02452 0.12795 -0.05298 0.1908 -0.08351 C 0.25364 -0.11405 0.32778 -0.16748 0.3776 -0.18344 C 0.42743 -0.1994 0.46562 -0.19778 0.48976 -0.17951 C 0.51389 -0.16124 0.52708 -0.10317 0.52205 -0.0731 C 0.51701 -0.04303 0.47239 -0.01458 0.45937 0.00092 " pathEditMode="relative" rAng="0" ptsTypes="aaaaaa">
                                      <p:cBhvr>
                                        <p:cTn id="19" dur="20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02F6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41" name="Picture 25" descr="female_reproductive_syste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3962400"/>
            <a:ext cx="2211388" cy="2187575"/>
          </a:xfrm>
          <a:noFill/>
          <a:ln/>
        </p:spPr>
      </p:pic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Intrauterine Insemination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n-US" sz="2800"/>
              <a:t>Sperm is transferred directly into the oviduct of the female.</a:t>
            </a:r>
          </a:p>
          <a:p>
            <a:r>
              <a:rPr lang="en-US" sz="2800"/>
              <a:t>This ensures that a great number of sperm cells reach the egg.</a:t>
            </a:r>
          </a:p>
        </p:txBody>
      </p:sp>
      <p:pic>
        <p:nvPicPr>
          <p:cNvPr id="111620" name="Picture 4" descr="j021194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48400" y="4800600"/>
            <a:ext cx="1771650" cy="893763"/>
          </a:xfrm>
          <a:noFill/>
          <a:ln/>
        </p:spPr>
      </p:pic>
      <p:sp>
        <p:nvSpPr>
          <p:cNvPr id="111623" name="Oval 7"/>
          <p:cNvSpPr>
            <a:spLocks noChangeArrowheads="1"/>
          </p:cNvSpPr>
          <p:nvPr/>
        </p:nvSpPr>
        <p:spPr bwMode="auto">
          <a:xfrm>
            <a:off x="5943600" y="3810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111626" name="Group 10"/>
          <p:cNvGrpSpPr>
            <a:grpSpLocks/>
          </p:cNvGrpSpPr>
          <p:nvPr/>
        </p:nvGrpSpPr>
        <p:grpSpPr bwMode="auto">
          <a:xfrm>
            <a:off x="6324600" y="3886200"/>
            <a:ext cx="381000" cy="241300"/>
            <a:chOff x="1296" y="3456"/>
            <a:chExt cx="240" cy="152"/>
          </a:xfrm>
        </p:grpSpPr>
        <p:sp>
          <p:nvSpPr>
            <p:cNvPr id="111624" name="Oval 8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1625" name="Freeform 9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1627" name="Group 11"/>
          <p:cNvGrpSpPr>
            <a:grpSpLocks/>
          </p:cNvGrpSpPr>
          <p:nvPr/>
        </p:nvGrpSpPr>
        <p:grpSpPr bwMode="auto">
          <a:xfrm>
            <a:off x="6096000" y="4114800"/>
            <a:ext cx="381000" cy="241300"/>
            <a:chOff x="1296" y="3456"/>
            <a:chExt cx="240" cy="152"/>
          </a:xfrm>
        </p:grpSpPr>
        <p:sp>
          <p:nvSpPr>
            <p:cNvPr id="111628" name="Oval 12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1629" name="Freeform 13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1630" name="Group 14"/>
          <p:cNvGrpSpPr>
            <a:grpSpLocks/>
          </p:cNvGrpSpPr>
          <p:nvPr/>
        </p:nvGrpSpPr>
        <p:grpSpPr bwMode="auto">
          <a:xfrm>
            <a:off x="6553200" y="4191000"/>
            <a:ext cx="381000" cy="241300"/>
            <a:chOff x="1296" y="3456"/>
            <a:chExt cx="240" cy="152"/>
          </a:xfrm>
        </p:grpSpPr>
        <p:sp>
          <p:nvSpPr>
            <p:cNvPr id="111631" name="Oval 15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1632" name="Freeform 16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1633" name="Group 17"/>
          <p:cNvGrpSpPr>
            <a:grpSpLocks/>
          </p:cNvGrpSpPr>
          <p:nvPr/>
        </p:nvGrpSpPr>
        <p:grpSpPr bwMode="auto">
          <a:xfrm>
            <a:off x="6400800" y="4419600"/>
            <a:ext cx="381000" cy="241300"/>
            <a:chOff x="1296" y="3456"/>
            <a:chExt cx="240" cy="152"/>
          </a:xfrm>
        </p:grpSpPr>
        <p:sp>
          <p:nvSpPr>
            <p:cNvPr id="111634" name="Oval 18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1635" name="Freeform 19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1636" name="Group 20"/>
          <p:cNvGrpSpPr>
            <a:grpSpLocks/>
          </p:cNvGrpSpPr>
          <p:nvPr/>
        </p:nvGrpSpPr>
        <p:grpSpPr bwMode="auto">
          <a:xfrm>
            <a:off x="5943600" y="4267200"/>
            <a:ext cx="381000" cy="241300"/>
            <a:chOff x="1296" y="3456"/>
            <a:chExt cx="240" cy="152"/>
          </a:xfrm>
        </p:grpSpPr>
        <p:sp>
          <p:nvSpPr>
            <p:cNvPr id="111637" name="Oval 21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1638" name="Freeform 22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11639" name="Line 23"/>
          <p:cNvSpPr>
            <a:spLocks noChangeShapeType="1"/>
          </p:cNvSpPr>
          <p:nvPr/>
        </p:nvSpPr>
        <p:spPr bwMode="auto">
          <a:xfrm>
            <a:off x="6172200" y="4724400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1640" name="Line 24"/>
          <p:cNvSpPr>
            <a:spLocks noChangeShapeType="1"/>
          </p:cNvSpPr>
          <p:nvPr/>
        </p:nvSpPr>
        <p:spPr bwMode="auto">
          <a:xfrm flipV="1">
            <a:off x="6858000" y="4419600"/>
            <a:ext cx="76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1643" name="Freeform 27"/>
          <p:cNvSpPr>
            <a:spLocks/>
          </p:cNvSpPr>
          <p:nvPr/>
        </p:nvSpPr>
        <p:spPr bwMode="auto">
          <a:xfrm>
            <a:off x="2133600" y="4343400"/>
            <a:ext cx="979488" cy="1844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48"/>
              </a:cxn>
              <a:cxn ang="0">
                <a:pos x="288" y="144"/>
              </a:cxn>
              <a:cxn ang="0">
                <a:pos x="336" y="192"/>
              </a:cxn>
              <a:cxn ang="0">
                <a:pos x="432" y="432"/>
              </a:cxn>
              <a:cxn ang="0">
                <a:pos x="384" y="816"/>
              </a:cxn>
              <a:cxn ang="0">
                <a:pos x="442" y="1110"/>
              </a:cxn>
              <a:cxn ang="0">
                <a:pos x="617" y="1127"/>
              </a:cxn>
            </a:cxnLst>
            <a:rect l="0" t="0" r="r" b="b"/>
            <a:pathLst>
              <a:path w="617" h="1162">
                <a:moveTo>
                  <a:pt x="0" y="0"/>
                </a:moveTo>
                <a:cubicBezTo>
                  <a:pt x="24" y="12"/>
                  <a:pt x="48" y="24"/>
                  <a:pt x="96" y="48"/>
                </a:cubicBezTo>
                <a:cubicBezTo>
                  <a:pt x="144" y="72"/>
                  <a:pt x="248" y="120"/>
                  <a:pt x="288" y="144"/>
                </a:cubicBezTo>
                <a:cubicBezTo>
                  <a:pt x="328" y="168"/>
                  <a:pt x="312" y="144"/>
                  <a:pt x="336" y="192"/>
                </a:cubicBezTo>
                <a:cubicBezTo>
                  <a:pt x="360" y="240"/>
                  <a:pt x="424" y="328"/>
                  <a:pt x="432" y="432"/>
                </a:cubicBezTo>
                <a:cubicBezTo>
                  <a:pt x="440" y="536"/>
                  <a:pt x="382" y="703"/>
                  <a:pt x="384" y="816"/>
                </a:cubicBezTo>
                <a:cubicBezTo>
                  <a:pt x="386" y="929"/>
                  <a:pt x="403" y="1058"/>
                  <a:pt x="442" y="1110"/>
                </a:cubicBezTo>
                <a:cubicBezTo>
                  <a:pt x="481" y="1162"/>
                  <a:pt x="581" y="1124"/>
                  <a:pt x="617" y="1127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61716E-6 C -0.02639 0.00462 -0.11528 0.0185 -0.15799 0.02822 C -0.2007 0.03793 -0.22483 0.04904 -0.2559 0.05783 C -0.28698 0.06662 -0.32622 0.0761 -0.34479 0.08073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1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 animBg="1"/>
      <p:bldP spid="111639" grpId="0" animBg="1"/>
      <p:bldP spid="111640" grpId="0" animBg="1"/>
      <p:bldP spid="111643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Gamete Intrafallopian Transfer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3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sperm and egg are inserted into the oviduct.</a:t>
            </a:r>
          </a:p>
          <a:p>
            <a:pPr>
              <a:lnSpc>
                <a:spcPct val="90000"/>
              </a:lnSpc>
            </a:pPr>
            <a:r>
              <a:rPr lang="en-US"/>
              <a:t>Increases the chance of fertilization by bringing the sperm and egg together.</a:t>
            </a:r>
          </a:p>
        </p:txBody>
      </p:sp>
      <p:pic>
        <p:nvPicPr>
          <p:cNvPr id="114692" name="Picture 4" descr="female_reproductive_syst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962400"/>
            <a:ext cx="221138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Picture 5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48006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4" name="Oval 6"/>
          <p:cNvSpPr>
            <a:spLocks noChangeArrowheads="1"/>
          </p:cNvSpPr>
          <p:nvPr/>
        </p:nvSpPr>
        <p:spPr bwMode="auto">
          <a:xfrm>
            <a:off x="5943600" y="3810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grpSp>
        <p:nvGrpSpPr>
          <p:cNvPr id="114695" name="Group 7"/>
          <p:cNvGrpSpPr>
            <a:grpSpLocks/>
          </p:cNvGrpSpPr>
          <p:nvPr/>
        </p:nvGrpSpPr>
        <p:grpSpPr bwMode="auto">
          <a:xfrm>
            <a:off x="6324600" y="3886200"/>
            <a:ext cx="381000" cy="241300"/>
            <a:chOff x="1296" y="3456"/>
            <a:chExt cx="240" cy="152"/>
          </a:xfrm>
        </p:grpSpPr>
        <p:sp>
          <p:nvSpPr>
            <p:cNvPr id="114696" name="Oval 8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4697" name="Freeform 9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4698" name="Group 10"/>
          <p:cNvGrpSpPr>
            <a:grpSpLocks/>
          </p:cNvGrpSpPr>
          <p:nvPr/>
        </p:nvGrpSpPr>
        <p:grpSpPr bwMode="auto">
          <a:xfrm>
            <a:off x="6096000" y="4114800"/>
            <a:ext cx="381000" cy="241300"/>
            <a:chOff x="1296" y="3456"/>
            <a:chExt cx="240" cy="152"/>
          </a:xfrm>
        </p:grpSpPr>
        <p:sp>
          <p:nvSpPr>
            <p:cNvPr id="114699" name="Oval 11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4700" name="Freeform 12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4701" name="Group 13"/>
          <p:cNvGrpSpPr>
            <a:grpSpLocks/>
          </p:cNvGrpSpPr>
          <p:nvPr/>
        </p:nvGrpSpPr>
        <p:grpSpPr bwMode="auto">
          <a:xfrm>
            <a:off x="6553200" y="4191000"/>
            <a:ext cx="381000" cy="241300"/>
            <a:chOff x="1296" y="3456"/>
            <a:chExt cx="240" cy="152"/>
          </a:xfrm>
        </p:grpSpPr>
        <p:sp>
          <p:nvSpPr>
            <p:cNvPr id="114702" name="Oval 14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4703" name="Freeform 15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4704" name="Group 16"/>
          <p:cNvGrpSpPr>
            <a:grpSpLocks/>
          </p:cNvGrpSpPr>
          <p:nvPr/>
        </p:nvGrpSpPr>
        <p:grpSpPr bwMode="auto">
          <a:xfrm>
            <a:off x="6400800" y="4419600"/>
            <a:ext cx="381000" cy="241300"/>
            <a:chOff x="1296" y="3456"/>
            <a:chExt cx="240" cy="152"/>
          </a:xfrm>
        </p:grpSpPr>
        <p:sp>
          <p:nvSpPr>
            <p:cNvPr id="114705" name="Oval 17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4706" name="Freeform 18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4707" name="Group 19"/>
          <p:cNvGrpSpPr>
            <a:grpSpLocks/>
          </p:cNvGrpSpPr>
          <p:nvPr/>
        </p:nvGrpSpPr>
        <p:grpSpPr bwMode="auto">
          <a:xfrm>
            <a:off x="5943600" y="4267200"/>
            <a:ext cx="381000" cy="241300"/>
            <a:chOff x="1296" y="3456"/>
            <a:chExt cx="240" cy="152"/>
          </a:xfrm>
        </p:grpSpPr>
        <p:sp>
          <p:nvSpPr>
            <p:cNvPr id="114708" name="Oval 20"/>
            <p:cNvSpPr>
              <a:spLocks noChangeArrowheads="1"/>
            </p:cNvSpPr>
            <p:nvPr/>
          </p:nvSpPr>
          <p:spPr bwMode="auto">
            <a:xfrm>
              <a:off x="1296" y="3456"/>
              <a:ext cx="96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114709" name="Freeform 21"/>
            <p:cNvSpPr>
              <a:spLocks/>
            </p:cNvSpPr>
            <p:nvPr/>
          </p:nvSpPr>
          <p:spPr bwMode="auto">
            <a:xfrm>
              <a:off x="1392" y="3488"/>
              <a:ext cx="144" cy="12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8" y="16"/>
                </a:cxn>
                <a:cxn ang="0">
                  <a:pos x="96" y="112"/>
                </a:cxn>
                <a:cxn ang="0">
                  <a:pos x="144" y="64"/>
                </a:cxn>
              </a:cxnLst>
              <a:rect l="0" t="0" r="r" b="b"/>
              <a:pathLst>
                <a:path w="144" h="120">
                  <a:moveTo>
                    <a:pt x="0" y="16"/>
                  </a:moveTo>
                  <a:cubicBezTo>
                    <a:pt x="16" y="8"/>
                    <a:pt x="32" y="0"/>
                    <a:pt x="48" y="16"/>
                  </a:cubicBezTo>
                  <a:cubicBezTo>
                    <a:pt x="64" y="32"/>
                    <a:pt x="80" y="104"/>
                    <a:pt x="96" y="112"/>
                  </a:cubicBezTo>
                  <a:cubicBezTo>
                    <a:pt x="112" y="120"/>
                    <a:pt x="128" y="92"/>
                    <a:pt x="144" y="6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14710" name="Line 22"/>
          <p:cNvSpPr>
            <a:spLocks noChangeShapeType="1"/>
          </p:cNvSpPr>
          <p:nvPr/>
        </p:nvSpPr>
        <p:spPr bwMode="auto">
          <a:xfrm>
            <a:off x="6172200" y="4724400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4711" name="Line 23"/>
          <p:cNvSpPr>
            <a:spLocks noChangeShapeType="1"/>
          </p:cNvSpPr>
          <p:nvPr/>
        </p:nvSpPr>
        <p:spPr bwMode="auto">
          <a:xfrm flipV="1">
            <a:off x="6858000" y="4419600"/>
            <a:ext cx="76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114712" name="Freeform 24"/>
          <p:cNvSpPr>
            <a:spLocks/>
          </p:cNvSpPr>
          <p:nvPr/>
        </p:nvSpPr>
        <p:spPr bwMode="auto">
          <a:xfrm>
            <a:off x="2133600" y="4343400"/>
            <a:ext cx="979488" cy="1844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48"/>
              </a:cxn>
              <a:cxn ang="0">
                <a:pos x="288" y="144"/>
              </a:cxn>
              <a:cxn ang="0">
                <a:pos x="336" y="192"/>
              </a:cxn>
              <a:cxn ang="0">
                <a:pos x="432" y="432"/>
              </a:cxn>
              <a:cxn ang="0">
                <a:pos x="384" y="816"/>
              </a:cxn>
              <a:cxn ang="0">
                <a:pos x="442" y="1110"/>
              </a:cxn>
              <a:cxn ang="0">
                <a:pos x="617" y="1127"/>
              </a:cxn>
            </a:cxnLst>
            <a:rect l="0" t="0" r="r" b="b"/>
            <a:pathLst>
              <a:path w="617" h="1162">
                <a:moveTo>
                  <a:pt x="0" y="0"/>
                </a:moveTo>
                <a:cubicBezTo>
                  <a:pt x="24" y="12"/>
                  <a:pt x="48" y="24"/>
                  <a:pt x="96" y="48"/>
                </a:cubicBezTo>
                <a:cubicBezTo>
                  <a:pt x="144" y="72"/>
                  <a:pt x="248" y="120"/>
                  <a:pt x="288" y="144"/>
                </a:cubicBezTo>
                <a:cubicBezTo>
                  <a:pt x="328" y="168"/>
                  <a:pt x="312" y="144"/>
                  <a:pt x="336" y="192"/>
                </a:cubicBezTo>
                <a:cubicBezTo>
                  <a:pt x="360" y="240"/>
                  <a:pt x="424" y="328"/>
                  <a:pt x="432" y="432"/>
                </a:cubicBezTo>
                <a:cubicBezTo>
                  <a:pt x="440" y="536"/>
                  <a:pt x="382" y="703"/>
                  <a:pt x="384" y="816"/>
                </a:cubicBezTo>
                <a:cubicBezTo>
                  <a:pt x="386" y="929"/>
                  <a:pt x="403" y="1058"/>
                  <a:pt x="442" y="1110"/>
                </a:cubicBezTo>
                <a:cubicBezTo>
                  <a:pt x="481" y="1162"/>
                  <a:pt x="581" y="1124"/>
                  <a:pt x="617" y="1127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pic>
        <p:nvPicPr>
          <p:cNvPr id="114713" name="Picture 25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29713">
            <a:off x="0" y="54864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4" name="Picture 26" descr="j02119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29713">
            <a:off x="609600" y="4953000"/>
            <a:ext cx="177165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15" name="Oval 27"/>
          <p:cNvSpPr>
            <a:spLocks noChangeArrowheads="1"/>
          </p:cNvSpPr>
          <p:nvPr/>
        </p:nvSpPr>
        <p:spPr bwMode="auto">
          <a:xfrm>
            <a:off x="1981200" y="42672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61716E-6 C -0.02639 0.00462 -0.11528 0.0185 -0.15799 0.02822 C -0.2007 0.03793 -0.22483 0.04904 -0.2559 0.05783 C -0.28698 0.06662 -0.32622 0.0761 -0.34479 0.08073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14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3.7037E-7 L 0.06667 -0.07778 " pathEditMode="relative" ptsTypes="AA">
                                      <p:cBhvr>
                                        <p:cTn id="30" dur="2000" fill="hold"/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3.33333E-6 C -0.01181 -0.00741 -0.02361 -0.01482 -0.025 -0.02223 C -0.02639 -0.02963 -0.01736 -0.03704 -0.00833 -0.04445 " pathEditMode="relative" rAng="0" ptsTypes="aaA">
                                      <p:cBhvr>
                                        <p:cTn id="38" dur="2000" fill="hold"/>
                                        <p:tgtEl>
                                          <p:spTgt spid="114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 animBg="1"/>
      <p:bldP spid="114710" grpId="0" animBg="1"/>
      <p:bldP spid="114711" grpId="0" animBg="1"/>
      <p:bldP spid="114712" grpId="0" animBg="1"/>
      <p:bldP spid="114715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3308</TotalTime>
  <Words>3251</Words>
  <Application>Microsoft Office PowerPoint</Application>
  <PresentationFormat>On-screen Show (4:3)</PresentationFormat>
  <Paragraphs>381</Paragraphs>
  <Slides>104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5" baseType="lpstr">
      <vt:lpstr>Default Design</vt:lpstr>
      <vt:lpstr>Science 9</vt:lpstr>
      <vt:lpstr>History of theories of the Cell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Key Parts of the Cell</vt:lpstr>
      <vt:lpstr>Slide 12</vt:lpstr>
      <vt:lpstr>Slide 13</vt:lpstr>
      <vt:lpstr>Slide 14</vt:lpstr>
      <vt:lpstr>Plant and animal cells</vt:lpstr>
      <vt:lpstr>Plant and animal cells</vt:lpstr>
      <vt:lpstr>Slide 17</vt:lpstr>
      <vt:lpstr>Cell Movement</vt:lpstr>
      <vt:lpstr>Importance of cell division</vt:lpstr>
      <vt:lpstr>Mitosis</vt:lpstr>
      <vt:lpstr>DNA</vt:lpstr>
      <vt:lpstr>Cancer</vt:lpstr>
      <vt:lpstr>Reproduction</vt:lpstr>
      <vt:lpstr>Asexual Reproduction</vt:lpstr>
      <vt:lpstr>Asexual Reproduction</vt:lpstr>
      <vt:lpstr>Sexual Reproduction</vt:lpstr>
      <vt:lpstr>Sexual Reproduction</vt:lpstr>
      <vt:lpstr>Types of Asexual Reproduction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Asexual plant reproduction</vt:lpstr>
      <vt:lpstr>Cloning</vt:lpstr>
      <vt:lpstr>Slide 40</vt:lpstr>
      <vt:lpstr>Slide 41</vt:lpstr>
      <vt:lpstr>Slide 42</vt:lpstr>
      <vt:lpstr>Slide 43</vt:lpstr>
      <vt:lpstr>Slide 44</vt:lpstr>
      <vt:lpstr>Clone your own Mouse</vt:lpstr>
      <vt:lpstr>Stem cells</vt:lpstr>
      <vt:lpstr>Slide 47</vt:lpstr>
      <vt:lpstr>Sexual Reproduction</vt:lpstr>
      <vt:lpstr>Conjugation</vt:lpstr>
      <vt:lpstr>Slide 50</vt:lpstr>
      <vt:lpstr>Hermaphrodites</vt:lpstr>
      <vt:lpstr>Slide 52</vt:lpstr>
      <vt:lpstr>Slide 53</vt:lpstr>
      <vt:lpstr>Separate Sexes</vt:lpstr>
      <vt:lpstr>Separate Sexes</vt:lpstr>
      <vt:lpstr>Sexual Reproduction and Chromosome Number</vt:lpstr>
      <vt:lpstr>Slide 57</vt:lpstr>
      <vt:lpstr>Meiosis</vt:lpstr>
      <vt:lpstr>Slide 59</vt:lpstr>
      <vt:lpstr>Slide 60</vt:lpstr>
      <vt:lpstr>Slide 61</vt:lpstr>
      <vt:lpstr>Slide 62</vt:lpstr>
      <vt:lpstr>Slide 63</vt:lpstr>
      <vt:lpstr>Slide 64</vt:lpstr>
      <vt:lpstr>Flower Reproduction</vt:lpstr>
      <vt:lpstr>Parts of the Flower</vt:lpstr>
      <vt:lpstr>Flower Reproduction</vt:lpstr>
      <vt:lpstr>Slide 68</vt:lpstr>
      <vt:lpstr>Slide 69</vt:lpstr>
      <vt:lpstr>Slide 70</vt:lpstr>
      <vt:lpstr>Slide 71</vt:lpstr>
      <vt:lpstr>Slide 72</vt:lpstr>
      <vt:lpstr>Selective Breeding</vt:lpstr>
      <vt:lpstr>Slide 74</vt:lpstr>
      <vt:lpstr>Asexual Plant Reproduction Techniques</vt:lpstr>
      <vt:lpstr>Human Reproduction</vt:lpstr>
      <vt:lpstr>Male Reproduction</vt:lpstr>
      <vt:lpstr>Slide 78</vt:lpstr>
      <vt:lpstr>Slide 79</vt:lpstr>
      <vt:lpstr>Slide 80</vt:lpstr>
      <vt:lpstr>Fertilization</vt:lpstr>
      <vt:lpstr>Slide 82</vt:lpstr>
      <vt:lpstr>Hormones</vt:lpstr>
      <vt:lpstr>Hormones</vt:lpstr>
      <vt:lpstr>Reproductive Ages</vt:lpstr>
      <vt:lpstr>Female reproduction</vt:lpstr>
      <vt:lpstr>Female reproduction</vt:lpstr>
      <vt:lpstr>Female Reproduction</vt:lpstr>
      <vt:lpstr>Female Reproduction</vt:lpstr>
      <vt:lpstr>Slide 90</vt:lpstr>
      <vt:lpstr>Slide 91</vt:lpstr>
      <vt:lpstr>Slide 92</vt:lpstr>
      <vt:lpstr>Hormones</vt:lpstr>
      <vt:lpstr>Reproductive Ages</vt:lpstr>
      <vt:lpstr>Reproductive Technology</vt:lpstr>
      <vt:lpstr>Fertility Drugs</vt:lpstr>
      <vt:lpstr>Cytoplasmic Transfer</vt:lpstr>
      <vt:lpstr>Intrauterine Insemination</vt:lpstr>
      <vt:lpstr>Gamete Intrafallopian Transfer</vt:lpstr>
      <vt:lpstr>In Vitro Fertilization</vt:lpstr>
      <vt:lpstr>Slide 101</vt:lpstr>
      <vt:lpstr>Egg Freezing and Egg Donations</vt:lpstr>
      <vt:lpstr>Embryo Transfer</vt:lpstr>
      <vt:lpstr>Contraceptive Technologies</vt:lpstr>
    </vt:vector>
  </TitlesOfParts>
  <Company>Regina Catholic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9</dc:title>
  <dc:creator>Regina Catholic School Board</dc:creator>
  <cp:lastModifiedBy>n.birrell</cp:lastModifiedBy>
  <cp:revision>26</cp:revision>
  <dcterms:created xsi:type="dcterms:W3CDTF">2010-03-08T15:19:55Z</dcterms:created>
  <dcterms:modified xsi:type="dcterms:W3CDTF">2010-11-18T14:41:41Z</dcterms:modified>
</cp:coreProperties>
</file>